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4"/>
  </p:notesMasterIdLst>
  <p:sldIdLst>
    <p:sldId id="268" r:id="rId2"/>
    <p:sldId id="262" r:id="rId3"/>
    <p:sldId id="258" r:id="rId4"/>
    <p:sldId id="259" r:id="rId5"/>
    <p:sldId id="267" r:id="rId6"/>
    <p:sldId id="263" r:id="rId7"/>
    <p:sldId id="264" r:id="rId8"/>
    <p:sldId id="265" r:id="rId9"/>
    <p:sldId id="270" r:id="rId10"/>
    <p:sldId id="271" r:id="rId11"/>
    <p:sldId id="256" r:id="rId12"/>
    <p:sldId id="257" r:id="rId13"/>
  </p:sldIdLst>
  <p:sldSz cx="7562850" cy="10688638"/>
  <p:notesSz cx="6858000" cy="9144000"/>
  <p:defaultTextStyle>
    <a:defPPr>
      <a:defRPr lang="en-US"/>
    </a:defPPr>
    <a:lvl1pPr marL="0" algn="l" defTabSz="1177473" rtl="0" eaLnBrk="1" latinLnBrk="0" hangingPunct="1">
      <a:defRPr sz="2318" kern="1200">
        <a:solidFill>
          <a:schemeClr val="tx1"/>
        </a:solidFill>
        <a:latin typeface="+mn-lt"/>
        <a:ea typeface="+mn-ea"/>
        <a:cs typeface="+mn-cs"/>
      </a:defRPr>
    </a:lvl1pPr>
    <a:lvl2pPr marL="588736" algn="l" defTabSz="1177473" rtl="0" eaLnBrk="1" latinLnBrk="0" hangingPunct="1">
      <a:defRPr sz="2318" kern="1200">
        <a:solidFill>
          <a:schemeClr val="tx1"/>
        </a:solidFill>
        <a:latin typeface="+mn-lt"/>
        <a:ea typeface="+mn-ea"/>
        <a:cs typeface="+mn-cs"/>
      </a:defRPr>
    </a:lvl2pPr>
    <a:lvl3pPr marL="1177473" algn="l" defTabSz="1177473" rtl="0" eaLnBrk="1" latinLnBrk="0" hangingPunct="1">
      <a:defRPr sz="2318" kern="1200">
        <a:solidFill>
          <a:schemeClr val="tx1"/>
        </a:solidFill>
        <a:latin typeface="+mn-lt"/>
        <a:ea typeface="+mn-ea"/>
        <a:cs typeface="+mn-cs"/>
      </a:defRPr>
    </a:lvl3pPr>
    <a:lvl4pPr marL="1766209" algn="l" defTabSz="1177473" rtl="0" eaLnBrk="1" latinLnBrk="0" hangingPunct="1">
      <a:defRPr sz="2318" kern="1200">
        <a:solidFill>
          <a:schemeClr val="tx1"/>
        </a:solidFill>
        <a:latin typeface="+mn-lt"/>
        <a:ea typeface="+mn-ea"/>
        <a:cs typeface="+mn-cs"/>
      </a:defRPr>
    </a:lvl4pPr>
    <a:lvl5pPr marL="2354946" algn="l" defTabSz="1177473" rtl="0" eaLnBrk="1" latinLnBrk="0" hangingPunct="1">
      <a:defRPr sz="2318" kern="1200">
        <a:solidFill>
          <a:schemeClr val="tx1"/>
        </a:solidFill>
        <a:latin typeface="+mn-lt"/>
        <a:ea typeface="+mn-ea"/>
        <a:cs typeface="+mn-cs"/>
      </a:defRPr>
    </a:lvl5pPr>
    <a:lvl6pPr marL="2943682" algn="l" defTabSz="1177473" rtl="0" eaLnBrk="1" latinLnBrk="0" hangingPunct="1">
      <a:defRPr sz="2318" kern="1200">
        <a:solidFill>
          <a:schemeClr val="tx1"/>
        </a:solidFill>
        <a:latin typeface="+mn-lt"/>
        <a:ea typeface="+mn-ea"/>
        <a:cs typeface="+mn-cs"/>
      </a:defRPr>
    </a:lvl6pPr>
    <a:lvl7pPr marL="3532419" algn="l" defTabSz="1177473" rtl="0" eaLnBrk="1" latinLnBrk="0" hangingPunct="1">
      <a:defRPr sz="2318" kern="1200">
        <a:solidFill>
          <a:schemeClr val="tx1"/>
        </a:solidFill>
        <a:latin typeface="+mn-lt"/>
        <a:ea typeface="+mn-ea"/>
        <a:cs typeface="+mn-cs"/>
      </a:defRPr>
    </a:lvl7pPr>
    <a:lvl8pPr marL="4121155" algn="l" defTabSz="1177473" rtl="0" eaLnBrk="1" latinLnBrk="0" hangingPunct="1">
      <a:defRPr sz="2318" kern="1200">
        <a:solidFill>
          <a:schemeClr val="tx1"/>
        </a:solidFill>
        <a:latin typeface="+mn-lt"/>
        <a:ea typeface="+mn-ea"/>
        <a:cs typeface="+mn-cs"/>
      </a:defRPr>
    </a:lvl8pPr>
    <a:lvl9pPr marL="4709892" algn="l" defTabSz="1177473" rtl="0" eaLnBrk="1" latinLnBrk="0" hangingPunct="1">
      <a:defRPr sz="231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A181C"/>
    <a:srgbClr val="1F77B4"/>
    <a:srgbClr val="BF00C0"/>
    <a:srgbClr val="5B9BD5"/>
    <a:srgbClr val="FF0A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496"/>
    <p:restoredTop sz="94745"/>
  </p:normalViewPr>
  <p:slideViewPr>
    <p:cSldViewPr snapToGrid="0" snapToObjects="1">
      <p:cViewPr>
        <p:scale>
          <a:sx n="150" d="100"/>
          <a:sy n="150" d="100"/>
        </p:scale>
        <p:origin x="632" y="-4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2.png>
</file>

<file path=ppt/media/image13.png>
</file>

<file path=ppt/media/image15.png>
</file>

<file path=ppt/media/image16.png>
</file>

<file path=ppt/media/image18.png>
</file>

<file path=ppt/media/image19.png>
</file>

<file path=ppt/media/image2.png>
</file>

<file path=ppt/media/image21.png>
</file>

<file path=ppt/media/image22.png>
</file>

<file path=ppt/media/image23.png>
</file>

<file path=ppt/media/image24.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C020D5-8290-C948-B400-AE206B9E73D7}" type="datetimeFigureOut">
              <a:rPr lang="en-US" smtClean="0"/>
              <a:t>3/14/19</a:t>
            </a:fld>
            <a:endParaRPr lang="en-US"/>
          </a:p>
        </p:txBody>
      </p:sp>
      <p:sp>
        <p:nvSpPr>
          <p:cNvPr id="4" name="Slide Image Placeholder 3"/>
          <p:cNvSpPr>
            <a:spLocks noGrp="1" noRot="1" noChangeAspect="1"/>
          </p:cNvSpPr>
          <p:nvPr>
            <p:ph type="sldImg" idx="2"/>
          </p:nvPr>
        </p:nvSpPr>
        <p:spPr>
          <a:xfrm>
            <a:off x="2336800" y="1143000"/>
            <a:ext cx="2184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BA345-8A62-8444-B8C9-C8BE83CEF4E2}" type="slidenum">
              <a:rPr lang="en-US" smtClean="0"/>
              <a:t>‹#›</a:t>
            </a:fld>
            <a:endParaRPr lang="en-US"/>
          </a:p>
        </p:txBody>
      </p:sp>
    </p:spTree>
    <p:extLst>
      <p:ext uri="{BB962C8B-B14F-4D97-AF65-F5344CB8AC3E}">
        <p14:creationId xmlns:p14="http://schemas.microsoft.com/office/powerpoint/2010/main" val="1053645704"/>
      </p:ext>
    </p:extLst>
  </p:cSld>
  <p:clrMap bg1="lt1" tx1="dk1" bg2="lt2" tx2="dk2" accent1="accent1" accent2="accent2" accent3="accent3" accent4="accent4" accent5="accent5" accent6="accent6" hlink="hlink" folHlink="folHlink"/>
  <p:notesStyle>
    <a:lvl1pPr marL="0" algn="l" defTabSz="1177473" rtl="0" eaLnBrk="1" latinLnBrk="0" hangingPunct="1">
      <a:defRPr sz="1545" kern="1200">
        <a:solidFill>
          <a:schemeClr val="tx1"/>
        </a:solidFill>
        <a:latin typeface="+mn-lt"/>
        <a:ea typeface="+mn-ea"/>
        <a:cs typeface="+mn-cs"/>
      </a:defRPr>
    </a:lvl1pPr>
    <a:lvl2pPr marL="588736" algn="l" defTabSz="1177473" rtl="0" eaLnBrk="1" latinLnBrk="0" hangingPunct="1">
      <a:defRPr sz="1545" kern="1200">
        <a:solidFill>
          <a:schemeClr val="tx1"/>
        </a:solidFill>
        <a:latin typeface="+mn-lt"/>
        <a:ea typeface="+mn-ea"/>
        <a:cs typeface="+mn-cs"/>
      </a:defRPr>
    </a:lvl2pPr>
    <a:lvl3pPr marL="1177473" algn="l" defTabSz="1177473" rtl="0" eaLnBrk="1" latinLnBrk="0" hangingPunct="1">
      <a:defRPr sz="1545" kern="1200">
        <a:solidFill>
          <a:schemeClr val="tx1"/>
        </a:solidFill>
        <a:latin typeface="+mn-lt"/>
        <a:ea typeface="+mn-ea"/>
        <a:cs typeface="+mn-cs"/>
      </a:defRPr>
    </a:lvl3pPr>
    <a:lvl4pPr marL="1766209" algn="l" defTabSz="1177473" rtl="0" eaLnBrk="1" latinLnBrk="0" hangingPunct="1">
      <a:defRPr sz="1545" kern="1200">
        <a:solidFill>
          <a:schemeClr val="tx1"/>
        </a:solidFill>
        <a:latin typeface="+mn-lt"/>
        <a:ea typeface="+mn-ea"/>
        <a:cs typeface="+mn-cs"/>
      </a:defRPr>
    </a:lvl4pPr>
    <a:lvl5pPr marL="2354946" algn="l" defTabSz="1177473" rtl="0" eaLnBrk="1" latinLnBrk="0" hangingPunct="1">
      <a:defRPr sz="1545" kern="1200">
        <a:solidFill>
          <a:schemeClr val="tx1"/>
        </a:solidFill>
        <a:latin typeface="+mn-lt"/>
        <a:ea typeface="+mn-ea"/>
        <a:cs typeface="+mn-cs"/>
      </a:defRPr>
    </a:lvl5pPr>
    <a:lvl6pPr marL="2943682" algn="l" defTabSz="1177473" rtl="0" eaLnBrk="1" latinLnBrk="0" hangingPunct="1">
      <a:defRPr sz="1545" kern="1200">
        <a:solidFill>
          <a:schemeClr val="tx1"/>
        </a:solidFill>
        <a:latin typeface="+mn-lt"/>
        <a:ea typeface="+mn-ea"/>
        <a:cs typeface="+mn-cs"/>
      </a:defRPr>
    </a:lvl6pPr>
    <a:lvl7pPr marL="3532419" algn="l" defTabSz="1177473" rtl="0" eaLnBrk="1" latinLnBrk="0" hangingPunct="1">
      <a:defRPr sz="1545" kern="1200">
        <a:solidFill>
          <a:schemeClr val="tx1"/>
        </a:solidFill>
        <a:latin typeface="+mn-lt"/>
        <a:ea typeface="+mn-ea"/>
        <a:cs typeface="+mn-cs"/>
      </a:defRPr>
    </a:lvl7pPr>
    <a:lvl8pPr marL="4121155" algn="l" defTabSz="1177473" rtl="0" eaLnBrk="1" latinLnBrk="0" hangingPunct="1">
      <a:defRPr sz="1545" kern="1200">
        <a:solidFill>
          <a:schemeClr val="tx1"/>
        </a:solidFill>
        <a:latin typeface="+mn-lt"/>
        <a:ea typeface="+mn-ea"/>
        <a:cs typeface="+mn-cs"/>
      </a:defRPr>
    </a:lvl8pPr>
    <a:lvl9pPr marL="4709892" algn="l" defTabSz="1177473" rtl="0" eaLnBrk="1" latinLnBrk="0" hangingPunct="1">
      <a:defRPr sz="154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6800" y="1143000"/>
            <a:ext cx="2184400" cy="3086100"/>
          </a:xfrm>
        </p:spPr>
      </p:sp>
      <p:sp>
        <p:nvSpPr>
          <p:cNvPr id="3" name="Notes Placeholder 2"/>
          <p:cNvSpPr>
            <a:spLocks noGrp="1"/>
          </p:cNvSpPr>
          <p:nvPr>
            <p:ph type="body" idx="1"/>
          </p:nvPr>
        </p:nvSpPr>
        <p:spPr/>
        <p:txBody>
          <a:bodyPr/>
          <a:lstStyle/>
          <a:p>
            <a:r>
              <a:rPr lang="en-US" dirty="0" smtClean="0"/>
              <a:t>This is still only the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5</a:t>
            </a:fld>
            <a:endParaRPr lang="en-US"/>
          </a:p>
        </p:txBody>
      </p:sp>
    </p:spTree>
    <p:extLst>
      <p:ext uri="{BB962C8B-B14F-4D97-AF65-F5344CB8AC3E}">
        <p14:creationId xmlns:p14="http://schemas.microsoft.com/office/powerpoint/2010/main" val="1291161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6800" y="1143000"/>
            <a:ext cx="2184400" cy="3086100"/>
          </a:xfrm>
        </p:spPr>
      </p:sp>
      <p:sp>
        <p:nvSpPr>
          <p:cNvPr id="3" name="Notes Placeholder 2"/>
          <p:cNvSpPr>
            <a:spLocks noGrp="1"/>
          </p:cNvSpPr>
          <p:nvPr>
            <p:ph type="body" idx="1"/>
          </p:nvPr>
        </p:nvSpPr>
        <p:spPr/>
        <p:txBody>
          <a:bodyPr/>
          <a:lstStyle/>
          <a:p>
            <a:r>
              <a:rPr lang="en-US" dirty="0" smtClean="0"/>
              <a:t>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6</a:t>
            </a:fld>
            <a:endParaRPr lang="en-US"/>
          </a:p>
        </p:txBody>
      </p:sp>
    </p:spTree>
    <p:extLst>
      <p:ext uri="{BB962C8B-B14F-4D97-AF65-F5344CB8AC3E}">
        <p14:creationId xmlns:p14="http://schemas.microsoft.com/office/powerpoint/2010/main" val="473193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6800" y="1143000"/>
            <a:ext cx="2184400" cy="3086100"/>
          </a:xfrm>
        </p:spPr>
      </p:sp>
      <p:sp>
        <p:nvSpPr>
          <p:cNvPr id="3" name="Notes Placeholder 2"/>
          <p:cNvSpPr>
            <a:spLocks noGrp="1"/>
          </p:cNvSpPr>
          <p:nvPr>
            <p:ph type="body" idx="1"/>
          </p:nvPr>
        </p:nvSpPr>
        <p:spPr/>
        <p:txBody>
          <a:bodyPr/>
          <a:lstStyle/>
          <a:p>
            <a:r>
              <a:rPr lang="en-US" dirty="0" smtClean="0"/>
              <a:t>This is still 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7</a:t>
            </a:fld>
            <a:endParaRPr lang="en-US"/>
          </a:p>
        </p:txBody>
      </p:sp>
    </p:spTree>
    <p:extLst>
      <p:ext uri="{BB962C8B-B14F-4D97-AF65-F5344CB8AC3E}">
        <p14:creationId xmlns:p14="http://schemas.microsoft.com/office/powerpoint/2010/main" val="12866945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6800" y="1143000"/>
            <a:ext cx="2184400" cy="3086100"/>
          </a:xfrm>
        </p:spPr>
      </p:sp>
      <p:sp>
        <p:nvSpPr>
          <p:cNvPr id="3" name="Notes Placeholder 2"/>
          <p:cNvSpPr>
            <a:spLocks noGrp="1"/>
          </p:cNvSpPr>
          <p:nvPr>
            <p:ph type="body" idx="1"/>
          </p:nvPr>
        </p:nvSpPr>
        <p:spPr/>
        <p:txBody>
          <a:bodyPr/>
          <a:lstStyle/>
          <a:p>
            <a:r>
              <a:rPr lang="en-US" dirty="0" smtClean="0"/>
              <a:t>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9</a:t>
            </a:fld>
            <a:endParaRPr lang="en-US"/>
          </a:p>
        </p:txBody>
      </p:sp>
    </p:spTree>
    <p:extLst>
      <p:ext uri="{BB962C8B-B14F-4D97-AF65-F5344CB8AC3E}">
        <p14:creationId xmlns:p14="http://schemas.microsoft.com/office/powerpoint/2010/main" val="5567259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6800" y="1143000"/>
            <a:ext cx="2184400" cy="3086100"/>
          </a:xfrm>
        </p:spPr>
      </p:sp>
      <p:sp>
        <p:nvSpPr>
          <p:cNvPr id="3" name="Notes Placeholder 2"/>
          <p:cNvSpPr>
            <a:spLocks noGrp="1"/>
          </p:cNvSpPr>
          <p:nvPr>
            <p:ph type="body" idx="1"/>
          </p:nvPr>
        </p:nvSpPr>
        <p:spPr/>
        <p:txBody>
          <a:bodyPr/>
          <a:lstStyle/>
          <a:p>
            <a:r>
              <a:rPr lang="en-US" dirty="0" smtClean="0"/>
              <a:t>Only </a:t>
            </a:r>
            <a:r>
              <a:rPr lang="en-US" dirty="0" err="1" smtClean="0"/>
              <a:t>pngs</a:t>
            </a:r>
            <a:endParaRPr lang="en-US" dirty="0"/>
          </a:p>
        </p:txBody>
      </p:sp>
      <p:sp>
        <p:nvSpPr>
          <p:cNvPr id="4" name="Slide Number Placeholder 3"/>
          <p:cNvSpPr>
            <a:spLocks noGrp="1"/>
          </p:cNvSpPr>
          <p:nvPr>
            <p:ph type="sldNum" sz="quarter" idx="10"/>
          </p:nvPr>
        </p:nvSpPr>
        <p:spPr/>
        <p:txBody>
          <a:bodyPr/>
          <a:lstStyle/>
          <a:p>
            <a:fld id="{C27BA345-8A62-8444-B8C9-C8BE83CEF4E2}" type="slidenum">
              <a:rPr lang="en-US" smtClean="0"/>
              <a:t>10</a:t>
            </a:fld>
            <a:endParaRPr lang="en-US"/>
          </a:p>
        </p:txBody>
      </p:sp>
    </p:spTree>
    <p:extLst>
      <p:ext uri="{BB962C8B-B14F-4D97-AF65-F5344CB8AC3E}">
        <p14:creationId xmlns:p14="http://schemas.microsoft.com/office/powerpoint/2010/main" val="1534915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7214" y="1749275"/>
            <a:ext cx="6428423" cy="3721230"/>
          </a:xfrm>
        </p:spPr>
        <p:txBody>
          <a:bodyPr anchor="b"/>
          <a:lstStyle>
            <a:lvl1pPr algn="ctr">
              <a:defRPr sz="4963"/>
            </a:lvl1pPr>
          </a:lstStyle>
          <a:p>
            <a:r>
              <a:rPr lang="en-US" smtClean="0"/>
              <a:t>Click to edit Master title style</a:t>
            </a:r>
            <a:endParaRPr lang="en-US" dirty="0"/>
          </a:p>
        </p:txBody>
      </p:sp>
      <p:sp>
        <p:nvSpPr>
          <p:cNvPr id="3" name="Subtitle 2"/>
          <p:cNvSpPr>
            <a:spLocks noGrp="1"/>
          </p:cNvSpPr>
          <p:nvPr>
            <p:ph type="subTitle" idx="1"/>
          </p:nvPr>
        </p:nvSpPr>
        <p:spPr>
          <a:xfrm>
            <a:off x="945356" y="5614010"/>
            <a:ext cx="5672138" cy="2580613"/>
          </a:xfrm>
        </p:spPr>
        <p:txBody>
          <a:bodyPr/>
          <a:lstStyle>
            <a:lvl1pPr marL="0" indent="0" algn="ctr">
              <a:buNone/>
              <a:defRPr sz="1985"/>
            </a:lvl1pPr>
            <a:lvl2pPr marL="378150" indent="0" algn="ctr">
              <a:buNone/>
              <a:defRPr sz="1654"/>
            </a:lvl2pPr>
            <a:lvl3pPr marL="756300" indent="0" algn="ctr">
              <a:buNone/>
              <a:defRPr sz="1489"/>
            </a:lvl3pPr>
            <a:lvl4pPr marL="1134450" indent="0" algn="ctr">
              <a:buNone/>
              <a:defRPr sz="1323"/>
            </a:lvl4pPr>
            <a:lvl5pPr marL="1512600" indent="0" algn="ctr">
              <a:buNone/>
              <a:defRPr sz="1323"/>
            </a:lvl5pPr>
            <a:lvl6pPr marL="1890751" indent="0" algn="ctr">
              <a:buNone/>
              <a:defRPr sz="1323"/>
            </a:lvl6pPr>
            <a:lvl7pPr marL="2268901" indent="0" algn="ctr">
              <a:buNone/>
              <a:defRPr sz="1323"/>
            </a:lvl7pPr>
            <a:lvl8pPr marL="2647051" indent="0" algn="ctr">
              <a:buNone/>
              <a:defRPr sz="1323"/>
            </a:lvl8pPr>
            <a:lvl9pPr marL="3025201" indent="0" algn="ctr">
              <a:buNone/>
              <a:defRPr sz="1323"/>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564521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014092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12165" y="569071"/>
            <a:ext cx="1630740" cy="9058127"/>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19946" y="569071"/>
            <a:ext cx="4797683" cy="905812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4261728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328551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6007" y="2664740"/>
            <a:ext cx="6522958" cy="4446176"/>
          </a:xfrm>
        </p:spPr>
        <p:txBody>
          <a:bodyPr anchor="b"/>
          <a:lstStyle>
            <a:lvl1pPr>
              <a:defRPr sz="4963"/>
            </a:lvl1pPr>
          </a:lstStyle>
          <a:p>
            <a:r>
              <a:rPr lang="en-US" smtClean="0"/>
              <a:t>Click to edit Master title style</a:t>
            </a:r>
            <a:endParaRPr lang="en-US" dirty="0"/>
          </a:p>
        </p:txBody>
      </p:sp>
      <p:sp>
        <p:nvSpPr>
          <p:cNvPr id="3" name="Text Placeholder 2"/>
          <p:cNvSpPr>
            <a:spLocks noGrp="1"/>
          </p:cNvSpPr>
          <p:nvPr>
            <p:ph type="body" idx="1"/>
          </p:nvPr>
        </p:nvSpPr>
        <p:spPr>
          <a:xfrm>
            <a:off x="516007" y="7152978"/>
            <a:ext cx="6522958" cy="2338139"/>
          </a:xfrm>
        </p:spPr>
        <p:txBody>
          <a:bodyPr/>
          <a:lstStyle>
            <a:lvl1pPr marL="0" indent="0">
              <a:buNone/>
              <a:defRPr sz="1985">
                <a:solidFill>
                  <a:schemeClr val="tx1"/>
                </a:solidFill>
              </a:defRPr>
            </a:lvl1pPr>
            <a:lvl2pPr marL="378150" indent="0">
              <a:buNone/>
              <a:defRPr sz="1654">
                <a:solidFill>
                  <a:schemeClr val="tx1">
                    <a:tint val="75000"/>
                  </a:schemeClr>
                </a:solidFill>
              </a:defRPr>
            </a:lvl2pPr>
            <a:lvl3pPr marL="756300" indent="0">
              <a:buNone/>
              <a:defRPr sz="1489">
                <a:solidFill>
                  <a:schemeClr val="tx1">
                    <a:tint val="75000"/>
                  </a:schemeClr>
                </a:solidFill>
              </a:defRPr>
            </a:lvl3pPr>
            <a:lvl4pPr marL="1134450" indent="0">
              <a:buNone/>
              <a:defRPr sz="1323">
                <a:solidFill>
                  <a:schemeClr val="tx1">
                    <a:tint val="75000"/>
                  </a:schemeClr>
                </a:solidFill>
              </a:defRPr>
            </a:lvl4pPr>
            <a:lvl5pPr marL="1512600" indent="0">
              <a:buNone/>
              <a:defRPr sz="1323">
                <a:solidFill>
                  <a:schemeClr val="tx1">
                    <a:tint val="75000"/>
                  </a:schemeClr>
                </a:solidFill>
              </a:defRPr>
            </a:lvl5pPr>
            <a:lvl6pPr marL="1890751" indent="0">
              <a:buNone/>
              <a:defRPr sz="1323">
                <a:solidFill>
                  <a:schemeClr val="tx1">
                    <a:tint val="75000"/>
                  </a:schemeClr>
                </a:solidFill>
              </a:defRPr>
            </a:lvl6pPr>
            <a:lvl7pPr marL="2268901" indent="0">
              <a:buNone/>
              <a:defRPr sz="1323">
                <a:solidFill>
                  <a:schemeClr val="tx1">
                    <a:tint val="75000"/>
                  </a:schemeClr>
                </a:solidFill>
              </a:defRPr>
            </a:lvl7pPr>
            <a:lvl8pPr marL="2647051" indent="0">
              <a:buNone/>
              <a:defRPr sz="1323">
                <a:solidFill>
                  <a:schemeClr val="tx1">
                    <a:tint val="75000"/>
                  </a:schemeClr>
                </a:solidFill>
              </a:defRPr>
            </a:lvl8pPr>
            <a:lvl9pPr marL="3025201" indent="0">
              <a:buNone/>
              <a:defRPr sz="132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5C40F0-445F-BE44-99EA-0B81A46F05C5}" type="datetimeFigureOut">
              <a:rPr lang="en-US" smtClean="0"/>
              <a:t>3/14/19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789814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19946" y="2845355"/>
            <a:ext cx="3214211" cy="67818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28693" y="2845355"/>
            <a:ext cx="3214211" cy="67818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25C40F0-445F-BE44-99EA-0B81A46F05C5}" type="datetimeFigureOut">
              <a:rPr lang="en-US" smtClean="0"/>
              <a:t>3/14/19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811391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931" y="569073"/>
            <a:ext cx="6522958" cy="20659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520932" y="2620202"/>
            <a:ext cx="3199440" cy="1284120"/>
          </a:xfrm>
        </p:spPr>
        <p:txBody>
          <a:bodyPr anchor="b"/>
          <a:lstStyle>
            <a:lvl1pPr marL="0" indent="0">
              <a:buNone/>
              <a:defRPr sz="1985" b="1"/>
            </a:lvl1pPr>
            <a:lvl2pPr marL="378150" indent="0">
              <a:buNone/>
              <a:defRPr sz="1654" b="1"/>
            </a:lvl2pPr>
            <a:lvl3pPr marL="756300" indent="0">
              <a:buNone/>
              <a:defRPr sz="1489" b="1"/>
            </a:lvl3pPr>
            <a:lvl4pPr marL="1134450" indent="0">
              <a:buNone/>
              <a:defRPr sz="1323" b="1"/>
            </a:lvl4pPr>
            <a:lvl5pPr marL="1512600" indent="0">
              <a:buNone/>
              <a:defRPr sz="1323" b="1"/>
            </a:lvl5pPr>
            <a:lvl6pPr marL="1890751" indent="0">
              <a:buNone/>
              <a:defRPr sz="1323" b="1"/>
            </a:lvl6pPr>
            <a:lvl7pPr marL="2268901" indent="0">
              <a:buNone/>
              <a:defRPr sz="1323" b="1"/>
            </a:lvl7pPr>
            <a:lvl8pPr marL="2647051" indent="0">
              <a:buNone/>
              <a:defRPr sz="1323" b="1"/>
            </a:lvl8pPr>
            <a:lvl9pPr marL="3025201" indent="0">
              <a:buNone/>
              <a:defRPr sz="1323" b="1"/>
            </a:lvl9pPr>
          </a:lstStyle>
          <a:p>
            <a:pPr lvl="0"/>
            <a:r>
              <a:rPr lang="en-US" smtClean="0"/>
              <a:t>Click to edit Master text styles</a:t>
            </a:r>
          </a:p>
        </p:txBody>
      </p:sp>
      <p:sp>
        <p:nvSpPr>
          <p:cNvPr id="4" name="Content Placeholder 3"/>
          <p:cNvSpPr>
            <a:spLocks noGrp="1"/>
          </p:cNvSpPr>
          <p:nvPr>
            <p:ph sz="half" idx="2"/>
          </p:nvPr>
        </p:nvSpPr>
        <p:spPr>
          <a:xfrm>
            <a:off x="520932" y="3904322"/>
            <a:ext cx="3199440" cy="57426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28693" y="2620202"/>
            <a:ext cx="3215196" cy="1284120"/>
          </a:xfrm>
        </p:spPr>
        <p:txBody>
          <a:bodyPr anchor="b"/>
          <a:lstStyle>
            <a:lvl1pPr marL="0" indent="0">
              <a:buNone/>
              <a:defRPr sz="1985" b="1"/>
            </a:lvl1pPr>
            <a:lvl2pPr marL="378150" indent="0">
              <a:buNone/>
              <a:defRPr sz="1654" b="1"/>
            </a:lvl2pPr>
            <a:lvl3pPr marL="756300" indent="0">
              <a:buNone/>
              <a:defRPr sz="1489" b="1"/>
            </a:lvl3pPr>
            <a:lvl4pPr marL="1134450" indent="0">
              <a:buNone/>
              <a:defRPr sz="1323" b="1"/>
            </a:lvl4pPr>
            <a:lvl5pPr marL="1512600" indent="0">
              <a:buNone/>
              <a:defRPr sz="1323" b="1"/>
            </a:lvl5pPr>
            <a:lvl6pPr marL="1890751" indent="0">
              <a:buNone/>
              <a:defRPr sz="1323" b="1"/>
            </a:lvl6pPr>
            <a:lvl7pPr marL="2268901" indent="0">
              <a:buNone/>
              <a:defRPr sz="1323" b="1"/>
            </a:lvl7pPr>
            <a:lvl8pPr marL="2647051" indent="0">
              <a:buNone/>
              <a:defRPr sz="1323" b="1"/>
            </a:lvl8pPr>
            <a:lvl9pPr marL="3025201" indent="0">
              <a:buNone/>
              <a:defRPr sz="1323" b="1"/>
            </a:lvl9pPr>
          </a:lstStyle>
          <a:p>
            <a:pPr lvl="0"/>
            <a:r>
              <a:rPr lang="en-US" smtClean="0"/>
              <a:t>Click to edit Master text styles</a:t>
            </a:r>
          </a:p>
        </p:txBody>
      </p:sp>
      <p:sp>
        <p:nvSpPr>
          <p:cNvPr id="6" name="Content Placeholder 5"/>
          <p:cNvSpPr>
            <a:spLocks noGrp="1"/>
          </p:cNvSpPr>
          <p:nvPr>
            <p:ph sz="quarter" idx="4"/>
          </p:nvPr>
        </p:nvSpPr>
        <p:spPr>
          <a:xfrm>
            <a:off x="3828693" y="3904322"/>
            <a:ext cx="3215196" cy="57426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5C40F0-445F-BE44-99EA-0B81A46F05C5}" type="datetimeFigureOut">
              <a:rPr lang="en-US" smtClean="0"/>
              <a:t>3/14/19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542908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25C40F0-445F-BE44-99EA-0B81A46F05C5}" type="datetimeFigureOut">
              <a:rPr lang="en-US" smtClean="0"/>
              <a:t>3/14/19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403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5C40F0-445F-BE44-99EA-0B81A46F05C5}" type="datetimeFigureOut">
              <a:rPr lang="en-US" smtClean="0"/>
              <a:t>3/14/19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344602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931" y="712576"/>
            <a:ext cx="2439216" cy="2494016"/>
          </a:xfrm>
        </p:spPr>
        <p:txBody>
          <a:bodyPr anchor="b"/>
          <a:lstStyle>
            <a:lvl1pPr>
              <a:defRPr sz="2647"/>
            </a:lvl1pPr>
          </a:lstStyle>
          <a:p>
            <a:r>
              <a:rPr lang="en-US" smtClean="0"/>
              <a:t>Click to edit Master title style</a:t>
            </a:r>
            <a:endParaRPr lang="en-US" dirty="0"/>
          </a:p>
        </p:txBody>
      </p:sp>
      <p:sp>
        <p:nvSpPr>
          <p:cNvPr id="3" name="Content Placeholder 2"/>
          <p:cNvSpPr>
            <a:spLocks noGrp="1"/>
          </p:cNvSpPr>
          <p:nvPr>
            <p:ph idx="1"/>
          </p:nvPr>
        </p:nvSpPr>
        <p:spPr>
          <a:xfrm>
            <a:off x="3215196" y="1538968"/>
            <a:ext cx="3828693" cy="7595861"/>
          </a:xfrm>
        </p:spPr>
        <p:txBody>
          <a:bodyPr/>
          <a:lstStyle>
            <a:lvl1pPr>
              <a:defRPr sz="2647"/>
            </a:lvl1pPr>
            <a:lvl2pPr>
              <a:defRPr sz="2316"/>
            </a:lvl2pPr>
            <a:lvl3pPr>
              <a:defRPr sz="1985"/>
            </a:lvl3pPr>
            <a:lvl4pPr>
              <a:defRPr sz="1654"/>
            </a:lvl4pPr>
            <a:lvl5pPr>
              <a:defRPr sz="1654"/>
            </a:lvl5pPr>
            <a:lvl6pPr>
              <a:defRPr sz="1654"/>
            </a:lvl6pPr>
            <a:lvl7pPr>
              <a:defRPr sz="1654"/>
            </a:lvl7pPr>
            <a:lvl8pPr>
              <a:defRPr sz="1654"/>
            </a:lvl8pPr>
            <a:lvl9pPr>
              <a:defRPr sz="165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20931" y="3206592"/>
            <a:ext cx="2439216" cy="5940607"/>
          </a:xfrm>
        </p:spPr>
        <p:txBody>
          <a:bodyPr/>
          <a:lstStyle>
            <a:lvl1pPr marL="0" indent="0">
              <a:buNone/>
              <a:defRPr sz="1323"/>
            </a:lvl1pPr>
            <a:lvl2pPr marL="378150" indent="0">
              <a:buNone/>
              <a:defRPr sz="1158"/>
            </a:lvl2pPr>
            <a:lvl3pPr marL="756300" indent="0">
              <a:buNone/>
              <a:defRPr sz="993"/>
            </a:lvl3pPr>
            <a:lvl4pPr marL="1134450" indent="0">
              <a:buNone/>
              <a:defRPr sz="827"/>
            </a:lvl4pPr>
            <a:lvl5pPr marL="1512600" indent="0">
              <a:buNone/>
              <a:defRPr sz="827"/>
            </a:lvl5pPr>
            <a:lvl6pPr marL="1890751" indent="0">
              <a:buNone/>
              <a:defRPr sz="827"/>
            </a:lvl6pPr>
            <a:lvl7pPr marL="2268901" indent="0">
              <a:buNone/>
              <a:defRPr sz="827"/>
            </a:lvl7pPr>
            <a:lvl8pPr marL="2647051" indent="0">
              <a:buNone/>
              <a:defRPr sz="827"/>
            </a:lvl8pPr>
            <a:lvl9pPr marL="3025201" indent="0">
              <a:buNone/>
              <a:defRPr sz="82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113599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931" y="712576"/>
            <a:ext cx="2439216" cy="2494016"/>
          </a:xfrm>
        </p:spPr>
        <p:txBody>
          <a:bodyPr anchor="b"/>
          <a:lstStyle>
            <a:lvl1pPr>
              <a:defRPr sz="264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215196" y="1538968"/>
            <a:ext cx="3828693" cy="7595861"/>
          </a:xfrm>
        </p:spPr>
        <p:txBody>
          <a:bodyPr anchor="t"/>
          <a:lstStyle>
            <a:lvl1pPr marL="0" indent="0">
              <a:buNone/>
              <a:defRPr sz="2647"/>
            </a:lvl1pPr>
            <a:lvl2pPr marL="378150" indent="0">
              <a:buNone/>
              <a:defRPr sz="2316"/>
            </a:lvl2pPr>
            <a:lvl3pPr marL="756300" indent="0">
              <a:buNone/>
              <a:defRPr sz="1985"/>
            </a:lvl3pPr>
            <a:lvl4pPr marL="1134450" indent="0">
              <a:buNone/>
              <a:defRPr sz="1654"/>
            </a:lvl4pPr>
            <a:lvl5pPr marL="1512600" indent="0">
              <a:buNone/>
              <a:defRPr sz="1654"/>
            </a:lvl5pPr>
            <a:lvl6pPr marL="1890751" indent="0">
              <a:buNone/>
              <a:defRPr sz="1654"/>
            </a:lvl6pPr>
            <a:lvl7pPr marL="2268901" indent="0">
              <a:buNone/>
              <a:defRPr sz="1654"/>
            </a:lvl7pPr>
            <a:lvl8pPr marL="2647051" indent="0">
              <a:buNone/>
              <a:defRPr sz="1654"/>
            </a:lvl8pPr>
            <a:lvl9pPr marL="3025201" indent="0">
              <a:buNone/>
              <a:defRPr sz="1654"/>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20931" y="3206592"/>
            <a:ext cx="2439216" cy="5940607"/>
          </a:xfrm>
        </p:spPr>
        <p:txBody>
          <a:bodyPr/>
          <a:lstStyle>
            <a:lvl1pPr marL="0" indent="0">
              <a:buNone/>
              <a:defRPr sz="1323"/>
            </a:lvl1pPr>
            <a:lvl2pPr marL="378150" indent="0">
              <a:buNone/>
              <a:defRPr sz="1158"/>
            </a:lvl2pPr>
            <a:lvl3pPr marL="756300" indent="0">
              <a:buNone/>
              <a:defRPr sz="993"/>
            </a:lvl3pPr>
            <a:lvl4pPr marL="1134450" indent="0">
              <a:buNone/>
              <a:defRPr sz="827"/>
            </a:lvl4pPr>
            <a:lvl5pPr marL="1512600" indent="0">
              <a:buNone/>
              <a:defRPr sz="827"/>
            </a:lvl5pPr>
            <a:lvl6pPr marL="1890751" indent="0">
              <a:buNone/>
              <a:defRPr sz="827"/>
            </a:lvl6pPr>
            <a:lvl7pPr marL="2268901" indent="0">
              <a:buNone/>
              <a:defRPr sz="827"/>
            </a:lvl7pPr>
            <a:lvl8pPr marL="2647051" indent="0">
              <a:buNone/>
              <a:defRPr sz="827"/>
            </a:lvl8pPr>
            <a:lvl9pPr marL="3025201" indent="0">
              <a:buNone/>
              <a:defRPr sz="82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73521996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946" y="569073"/>
            <a:ext cx="6522958" cy="20659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19946" y="2845355"/>
            <a:ext cx="6522958" cy="678184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19946" y="9906786"/>
            <a:ext cx="1701641" cy="569071"/>
          </a:xfrm>
          <a:prstGeom prst="rect">
            <a:avLst/>
          </a:prstGeom>
        </p:spPr>
        <p:txBody>
          <a:bodyPr vert="horz" lIns="91440" tIns="45720" rIns="91440" bIns="45720" rtlCol="0" anchor="ctr"/>
          <a:lstStyle>
            <a:lvl1pPr algn="l">
              <a:defRPr sz="993">
                <a:solidFill>
                  <a:schemeClr val="tx1">
                    <a:tint val="75000"/>
                  </a:schemeClr>
                </a:solidFill>
              </a:defRPr>
            </a:lvl1pPr>
          </a:lstStyle>
          <a:p>
            <a:fld id="{525C40F0-445F-BE44-99EA-0B81A46F05C5}" type="datetimeFigureOut">
              <a:rPr lang="en-US" smtClean="0"/>
              <a:t>3/14/19</a:t>
            </a:fld>
            <a:endParaRPr lang="en-US"/>
          </a:p>
        </p:txBody>
      </p:sp>
      <p:sp>
        <p:nvSpPr>
          <p:cNvPr id="5" name="Footer Placeholder 4"/>
          <p:cNvSpPr>
            <a:spLocks noGrp="1"/>
          </p:cNvSpPr>
          <p:nvPr>
            <p:ph type="ftr" sz="quarter" idx="3"/>
          </p:nvPr>
        </p:nvSpPr>
        <p:spPr>
          <a:xfrm>
            <a:off x="2505194" y="9906786"/>
            <a:ext cx="2552462" cy="569071"/>
          </a:xfrm>
          <a:prstGeom prst="rect">
            <a:avLst/>
          </a:prstGeom>
        </p:spPr>
        <p:txBody>
          <a:bodyPr vert="horz" lIns="91440" tIns="45720" rIns="91440" bIns="45720" rtlCol="0" anchor="ctr"/>
          <a:lstStyle>
            <a:lvl1pPr algn="ctr">
              <a:defRPr sz="99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41263" y="9906786"/>
            <a:ext cx="1701641" cy="569071"/>
          </a:xfrm>
          <a:prstGeom prst="rect">
            <a:avLst/>
          </a:prstGeom>
        </p:spPr>
        <p:txBody>
          <a:bodyPr vert="horz" lIns="91440" tIns="45720" rIns="91440" bIns="45720" rtlCol="0" anchor="ctr"/>
          <a:lstStyle>
            <a:lvl1pPr algn="r">
              <a:defRPr sz="993">
                <a:solidFill>
                  <a:schemeClr val="tx1">
                    <a:tint val="75000"/>
                  </a:schemeClr>
                </a:solidFill>
              </a:defRPr>
            </a:lvl1pPr>
          </a:lstStyle>
          <a:p>
            <a:fld id="{D88C56E1-728B-FD43-B210-6DB279F18194}" type="slidenum">
              <a:rPr lang="en-US" smtClean="0"/>
              <a:t>‹#›</a:t>
            </a:fld>
            <a:endParaRPr lang="en-US"/>
          </a:p>
        </p:txBody>
      </p:sp>
    </p:spTree>
    <p:extLst>
      <p:ext uri="{BB962C8B-B14F-4D97-AF65-F5344CB8AC3E}">
        <p14:creationId xmlns:p14="http://schemas.microsoft.com/office/powerpoint/2010/main" val="45401165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56300" rtl="0" eaLnBrk="1" latinLnBrk="0" hangingPunct="1">
        <a:lnSpc>
          <a:spcPct val="90000"/>
        </a:lnSpc>
        <a:spcBef>
          <a:spcPct val="0"/>
        </a:spcBef>
        <a:buNone/>
        <a:defRPr sz="3639" kern="1200">
          <a:solidFill>
            <a:schemeClr val="tx1"/>
          </a:solidFill>
          <a:latin typeface="+mj-lt"/>
          <a:ea typeface="+mj-ea"/>
          <a:cs typeface="+mj-cs"/>
        </a:defRPr>
      </a:lvl1pPr>
    </p:titleStyle>
    <p:bodyStyle>
      <a:lvl1pPr marL="189075" indent="-189075" algn="l" defTabSz="756300" rtl="0" eaLnBrk="1" latinLnBrk="0" hangingPunct="1">
        <a:lnSpc>
          <a:spcPct val="90000"/>
        </a:lnSpc>
        <a:spcBef>
          <a:spcPts val="827"/>
        </a:spcBef>
        <a:buFont typeface="Arial" panose="020B0604020202020204" pitchFamily="34" charset="0"/>
        <a:buChar char="•"/>
        <a:defRPr sz="2316" kern="1200">
          <a:solidFill>
            <a:schemeClr val="tx1"/>
          </a:solidFill>
          <a:latin typeface="+mn-lt"/>
          <a:ea typeface="+mn-ea"/>
          <a:cs typeface="+mn-cs"/>
        </a:defRPr>
      </a:lvl1pPr>
      <a:lvl2pPr marL="567225" indent="-189075" algn="l" defTabSz="756300" rtl="0" eaLnBrk="1" latinLnBrk="0" hangingPunct="1">
        <a:lnSpc>
          <a:spcPct val="90000"/>
        </a:lnSpc>
        <a:spcBef>
          <a:spcPts val="414"/>
        </a:spcBef>
        <a:buFont typeface="Arial" panose="020B0604020202020204" pitchFamily="34" charset="0"/>
        <a:buChar char="•"/>
        <a:defRPr sz="1985" kern="1200">
          <a:solidFill>
            <a:schemeClr val="tx1"/>
          </a:solidFill>
          <a:latin typeface="+mn-lt"/>
          <a:ea typeface="+mn-ea"/>
          <a:cs typeface="+mn-cs"/>
        </a:defRPr>
      </a:lvl2pPr>
      <a:lvl3pPr marL="945375" indent="-189075" algn="l" defTabSz="756300" rtl="0" eaLnBrk="1" latinLnBrk="0" hangingPunct="1">
        <a:lnSpc>
          <a:spcPct val="90000"/>
        </a:lnSpc>
        <a:spcBef>
          <a:spcPts val="414"/>
        </a:spcBef>
        <a:buFont typeface="Arial" panose="020B0604020202020204" pitchFamily="34" charset="0"/>
        <a:buChar char="•"/>
        <a:defRPr sz="1654" kern="1200">
          <a:solidFill>
            <a:schemeClr val="tx1"/>
          </a:solidFill>
          <a:latin typeface="+mn-lt"/>
          <a:ea typeface="+mn-ea"/>
          <a:cs typeface="+mn-cs"/>
        </a:defRPr>
      </a:lvl3pPr>
      <a:lvl4pPr marL="1323525"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4pPr>
      <a:lvl5pPr marL="17016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5pPr>
      <a:lvl6pPr marL="207982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6pPr>
      <a:lvl7pPr marL="24579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7pPr>
      <a:lvl8pPr marL="283612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8pPr>
      <a:lvl9pPr marL="3214276" indent="-189075" algn="l" defTabSz="756300" rtl="0" eaLnBrk="1" latinLnBrk="0" hangingPunct="1">
        <a:lnSpc>
          <a:spcPct val="90000"/>
        </a:lnSpc>
        <a:spcBef>
          <a:spcPts val="414"/>
        </a:spcBef>
        <a:buFont typeface="Arial" panose="020B0604020202020204" pitchFamily="34" charset="0"/>
        <a:buChar char="•"/>
        <a:defRPr sz="1489" kern="1200">
          <a:solidFill>
            <a:schemeClr val="tx1"/>
          </a:solidFill>
          <a:latin typeface="+mn-lt"/>
          <a:ea typeface="+mn-ea"/>
          <a:cs typeface="+mn-cs"/>
        </a:defRPr>
      </a:lvl9pPr>
    </p:bodyStyle>
    <p:otherStyle>
      <a:defPPr>
        <a:defRPr lang="en-US"/>
      </a:defPPr>
      <a:lvl1pPr marL="0" algn="l" defTabSz="756300" rtl="0" eaLnBrk="1" latinLnBrk="0" hangingPunct="1">
        <a:defRPr sz="1489" kern="1200">
          <a:solidFill>
            <a:schemeClr val="tx1"/>
          </a:solidFill>
          <a:latin typeface="+mn-lt"/>
          <a:ea typeface="+mn-ea"/>
          <a:cs typeface="+mn-cs"/>
        </a:defRPr>
      </a:lvl1pPr>
      <a:lvl2pPr marL="378150" algn="l" defTabSz="756300" rtl="0" eaLnBrk="1" latinLnBrk="0" hangingPunct="1">
        <a:defRPr sz="1489" kern="1200">
          <a:solidFill>
            <a:schemeClr val="tx1"/>
          </a:solidFill>
          <a:latin typeface="+mn-lt"/>
          <a:ea typeface="+mn-ea"/>
          <a:cs typeface="+mn-cs"/>
        </a:defRPr>
      </a:lvl2pPr>
      <a:lvl3pPr marL="756300" algn="l" defTabSz="756300" rtl="0" eaLnBrk="1" latinLnBrk="0" hangingPunct="1">
        <a:defRPr sz="1489" kern="1200">
          <a:solidFill>
            <a:schemeClr val="tx1"/>
          </a:solidFill>
          <a:latin typeface="+mn-lt"/>
          <a:ea typeface="+mn-ea"/>
          <a:cs typeface="+mn-cs"/>
        </a:defRPr>
      </a:lvl3pPr>
      <a:lvl4pPr marL="1134450" algn="l" defTabSz="756300" rtl="0" eaLnBrk="1" latinLnBrk="0" hangingPunct="1">
        <a:defRPr sz="1489" kern="1200">
          <a:solidFill>
            <a:schemeClr val="tx1"/>
          </a:solidFill>
          <a:latin typeface="+mn-lt"/>
          <a:ea typeface="+mn-ea"/>
          <a:cs typeface="+mn-cs"/>
        </a:defRPr>
      </a:lvl4pPr>
      <a:lvl5pPr marL="1512600" algn="l" defTabSz="756300" rtl="0" eaLnBrk="1" latinLnBrk="0" hangingPunct="1">
        <a:defRPr sz="1489" kern="1200">
          <a:solidFill>
            <a:schemeClr val="tx1"/>
          </a:solidFill>
          <a:latin typeface="+mn-lt"/>
          <a:ea typeface="+mn-ea"/>
          <a:cs typeface="+mn-cs"/>
        </a:defRPr>
      </a:lvl5pPr>
      <a:lvl6pPr marL="1890751" algn="l" defTabSz="756300" rtl="0" eaLnBrk="1" latinLnBrk="0" hangingPunct="1">
        <a:defRPr sz="1489" kern="1200">
          <a:solidFill>
            <a:schemeClr val="tx1"/>
          </a:solidFill>
          <a:latin typeface="+mn-lt"/>
          <a:ea typeface="+mn-ea"/>
          <a:cs typeface="+mn-cs"/>
        </a:defRPr>
      </a:lvl6pPr>
      <a:lvl7pPr marL="2268901" algn="l" defTabSz="756300" rtl="0" eaLnBrk="1" latinLnBrk="0" hangingPunct="1">
        <a:defRPr sz="1489" kern="1200">
          <a:solidFill>
            <a:schemeClr val="tx1"/>
          </a:solidFill>
          <a:latin typeface="+mn-lt"/>
          <a:ea typeface="+mn-ea"/>
          <a:cs typeface="+mn-cs"/>
        </a:defRPr>
      </a:lvl7pPr>
      <a:lvl8pPr marL="2647051" algn="l" defTabSz="756300" rtl="0" eaLnBrk="1" latinLnBrk="0" hangingPunct="1">
        <a:defRPr sz="1489" kern="1200">
          <a:solidFill>
            <a:schemeClr val="tx1"/>
          </a:solidFill>
          <a:latin typeface="+mn-lt"/>
          <a:ea typeface="+mn-ea"/>
          <a:cs typeface="+mn-cs"/>
        </a:defRPr>
      </a:lvl8pPr>
      <a:lvl9pPr marL="3025201" algn="l" defTabSz="756300" rtl="0" eaLnBrk="1" latinLnBrk="0" hangingPunct="1">
        <a:defRPr sz="148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9.emf"/><Relationship Id="rId6"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5.emf"/><Relationship Id="rId3" Type="http://schemas.openxmlformats.org/officeDocument/2006/relationships/image" Target="../media/image26.emf"/></Relationships>
</file>

<file path=ppt/slides/_rels/slide12.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5" Type="http://schemas.openxmlformats.org/officeDocument/2006/relationships/image" Target="../media/image30.emf"/><Relationship Id="rId6" Type="http://schemas.openxmlformats.org/officeDocument/2006/relationships/image" Target="../media/image31.emf"/><Relationship Id="rId7" Type="http://schemas.openxmlformats.org/officeDocument/2006/relationships/image" Target="../media/image32.emf"/><Relationship Id="rId8" Type="http://schemas.openxmlformats.org/officeDocument/2006/relationships/image" Target="../media/image9.emf"/><Relationship Id="rId9" Type="http://schemas.openxmlformats.org/officeDocument/2006/relationships/image" Target="../media/image33.emf"/><Relationship Id="rId1" Type="http://schemas.openxmlformats.org/officeDocument/2006/relationships/slideLayout" Target="../slideLayouts/slideLayout7.xml"/><Relationship Id="rId2" Type="http://schemas.openxmlformats.org/officeDocument/2006/relationships/image" Target="../media/image2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7" Type="http://schemas.openxmlformats.org/officeDocument/2006/relationships/image" Target="../media/image9.emf"/><Relationship Id="rId1" Type="http://schemas.openxmlformats.org/officeDocument/2006/relationships/slideLayout" Target="../slideLayouts/slideLayout7.xml"/><Relationship Id="rId2" Type="http://schemas.openxmlformats.org/officeDocument/2006/relationships/image" Target="../media/image4.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 Id="rId3" Type="http://schemas.openxmlformats.org/officeDocument/2006/relationships/image" Target="../media/image11.emf"/></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emf"/><Relationship Id="rId6" Type="http://schemas.openxmlformats.org/officeDocument/2006/relationships/image" Target="../media/image9.em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9.emf"/><Relationship Id="rId6"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9.emf"/><Relationship Id="rId6"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9.emf"/><Relationship Id="rId6"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4130" t="15804" r="31498" b="15620"/>
          <a:stretch/>
        </p:blipFill>
        <p:spPr>
          <a:xfrm rot="5400000">
            <a:off x="2257904" y="1122665"/>
            <a:ext cx="3075462" cy="6150926"/>
          </a:xfrm>
          <a:prstGeom prst="rect">
            <a:avLst/>
          </a:prstGeom>
        </p:spPr>
      </p:pic>
      <p:sp>
        <p:nvSpPr>
          <p:cNvPr id="3" name="TextBox 2"/>
          <p:cNvSpPr txBox="1"/>
          <p:nvPr/>
        </p:nvSpPr>
        <p:spPr>
          <a:xfrm>
            <a:off x="809626" y="6054183"/>
            <a:ext cx="5943600" cy="1615827"/>
          </a:xfrm>
          <a:prstGeom prst="rect">
            <a:avLst/>
          </a:prstGeom>
          <a:noFill/>
        </p:spPr>
        <p:txBody>
          <a:bodyPr wrap="square" rtlCol="0">
            <a:spAutoFit/>
          </a:bodyPr>
          <a:lstStyle/>
          <a:p>
            <a:pPr algn="just"/>
            <a:r>
              <a:rPr lang="en-US" sz="1100" b="1" dirty="0">
                <a:latin typeface="Arial" charset="0"/>
                <a:ea typeface="Arial" charset="0"/>
                <a:cs typeface="Arial" charset="0"/>
              </a:rPr>
              <a:t>Table 1</a:t>
            </a:r>
            <a:r>
              <a:rPr lang="en-US" sz="1100" dirty="0">
                <a:latin typeface="Arial" charset="0"/>
                <a:ea typeface="Arial" charset="0"/>
                <a:cs typeface="Arial" charset="0"/>
              </a:rPr>
              <a:t>: the 20 </a:t>
            </a:r>
            <a:r>
              <a:rPr lang="en-US" sz="1100" dirty="0" err="1">
                <a:latin typeface="Arial" charset="0"/>
                <a:ea typeface="Arial" charset="0"/>
                <a:cs typeface="Arial" charset="0"/>
              </a:rPr>
              <a:t>Rfam</a:t>
            </a:r>
            <a:r>
              <a:rPr lang="en-US" sz="1100" dirty="0">
                <a:latin typeface="Arial" charset="0"/>
                <a:ea typeface="Arial" charset="0"/>
                <a:cs typeface="Arial" charset="0"/>
              </a:rPr>
              <a:t> alignments used for this work with corresponding Length, Depth (M) and Effective Depth (</a:t>
            </a:r>
            <a:r>
              <a:rPr lang="en-US" sz="1100" dirty="0" err="1">
                <a:latin typeface="Arial" charset="0"/>
                <a:ea typeface="Arial" charset="0"/>
                <a:cs typeface="Arial" charset="0"/>
              </a:rPr>
              <a:t>M</a:t>
            </a:r>
            <a:r>
              <a:rPr lang="en-US" sz="1100" baseline="-25000" dirty="0" err="1">
                <a:latin typeface="Arial" charset="0"/>
                <a:ea typeface="Arial" charset="0"/>
                <a:cs typeface="Arial" charset="0"/>
              </a:rPr>
              <a:t>eff</a:t>
            </a:r>
            <a:r>
              <a:rPr lang="en-US" sz="1100" dirty="0">
                <a:latin typeface="Arial" charset="0"/>
                <a:ea typeface="Arial" charset="0"/>
                <a:cs typeface="Arial" charset="0"/>
              </a:rPr>
              <a:t>) in addition to the accuracy and </a:t>
            </a:r>
            <a:r>
              <a:rPr lang="en-US" sz="1100" dirty="0" smtClean="0">
                <a:latin typeface="Arial" charset="0"/>
                <a:ea typeface="Arial" charset="0"/>
                <a:cs typeface="Arial" charset="0"/>
              </a:rPr>
              <a:t>AUC-roc </a:t>
            </a:r>
            <a:r>
              <a:rPr lang="en-US" sz="1100" dirty="0">
                <a:latin typeface="Arial" charset="0"/>
                <a:ea typeface="Arial" charset="0"/>
                <a:cs typeface="Arial" charset="0"/>
              </a:rPr>
              <a:t>scores of the MLP trained on the alignment. The length corresponds to the number of nucleotides (including gaps) in a sequence after reduction. The depth is the number of total sequences in the alignment. </a:t>
            </a:r>
            <a:r>
              <a:rPr lang="en-US" sz="1100" dirty="0" smtClean="0">
                <a:latin typeface="Arial" charset="0"/>
                <a:ea typeface="Arial" charset="0"/>
                <a:cs typeface="Arial" charset="0"/>
              </a:rPr>
              <a:t>The </a:t>
            </a:r>
            <a:r>
              <a:rPr lang="en-US" sz="1100" dirty="0">
                <a:latin typeface="Arial" charset="0"/>
                <a:ea typeface="Arial" charset="0"/>
                <a:cs typeface="Arial" charset="0"/>
              </a:rPr>
              <a:t>effective depth of an alignment corresponds to a weighted depth </a:t>
            </a:r>
            <a:r>
              <a:rPr lang="en-US" sz="1100" dirty="0" smtClean="0">
                <a:latin typeface="Arial" charset="0"/>
                <a:ea typeface="Arial" charset="0"/>
                <a:cs typeface="Arial" charset="0"/>
              </a:rPr>
              <a:t>inversely proportional </a:t>
            </a:r>
            <a:r>
              <a:rPr lang="en-US" sz="1100" dirty="0">
                <a:latin typeface="Arial" charset="0"/>
                <a:ea typeface="Arial" charset="0"/>
                <a:cs typeface="Arial" charset="0"/>
              </a:rPr>
              <a:t>to how related the sequences are, providing a better indicator of how much structural information the MLP sees during </a:t>
            </a:r>
            <a:r>
              <a:rPr lang="en-US" sz="1100" dirty="0" smtClean="0">
                <a:latin typeface="Arial" charset="0"/>
                <a:ea typeface="Arial" charset="0"/>
                <a:cs typeface="Arial" charset="0"/>
              </a:rPr>
              <a:t>training (see Methods for details).</a:t>
            </a:r>
            <a:endParaRPr lang="en-US" sz="1100" dirty="0">
              <a:latin typeface="Arial" charset="0"/>
              <a:ea typeface="Arial" charset="0"/>
              <a:cs typeface="Arial" charset="0"/>
            </a:endParaRPr>
          </a:p>
          <a:p>
            <a:pPr algn="just"/>
            <a:r>
              <a:rPr lang="en-US" sz="1100" dirty="0">
                <a:latin typeface="Arial" charset="0"/>
                <a:ea typeface="Arial" charset="0"/>
                <a:cs typeface="Arial" charset="0"/>
              </a:rPr>
              <a:t/>
            </a:r>
            <a:br>
              <a:rPr lang="en-US" sz="1100" dirty="0">
                <a:latin typeface="Arial" charset="0"/>
                <a:ea typeface="Arial" charset="0"/>
                <a:cs typeface="Arial" charset="0"/>
              </a:rPr>
            </a:br>
            <a:endParaRPr lang="en-US" sz="1100" dirty="0">
              <a:latin typeface="Arial" charset="0"/>
              <a:ea typeface="Arial" charset="0"/>
              <a:cs typeface="Arial" charset="0"/>
            </a:endParaRPr>
          </a:p>
        </p:txBody>
      </p:sp>
    </p:spTree>
    <p:extLst>
      <p:ext uri="{BB962C8B-B14F-4D97-AF65-F5344CB8AC3E}">
        <p14:creationId xmlns:p14="http://schemas.microsoft.com/office/powerpoint/2010/main" val="244690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9703" y="5112222"/>
            <a:ext cx="4169664" cy="208483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436" y="2116231"/>
            <a:ext cx="4169664" cy="2084832"/>
          </a:xfrm>
          <a:prstGeom prst="rect">
            <a:avLst/>
          </a:prstGeom>
        </p:spPr>
      </p:pic>
      <p:sp>
        <p:nvSpPr>
          <p:cNvPr id="9" name="TextBox 8"/>
          <p:cNvSpPr txBox="1"/>
          <p:nvPr/>
        </p:nvSpPr>
        <p:spPr>
          <a:xfrm>
            <a:off x="809625" y="7532412"/>
            <a:ext cx="5943600" cy="1277273"/>
          </a:xfrm>
          <a:prstGeom prst="rect">
            <a:avLst/>
          </a:prstGeom>
          <a:noFill/>
        </p:spPr>
        <p:txBody>
          <a:bodyPr wrap="square" rtlCol="0">
            <a:spAutoFit/>
          </a:bodyPr>
          <a:lstStyle/>
          <a:p>
            <a:r>
              <a:rPr lang="en-US" sz="1100" b="1" dirty="0" smtClean="0">
                <a:latin typeface="Arial" charset="0"/>
                <a:ea typeface="Arial" charset="0"/>
                <a:cs typeface="Arial" charset="0"/>
              </a:rPr>
              <a:t>Figure </a:t>
            </a:r>
            <a:r>
              <a:rPr lang="en-US" sz="1100" b="1" dirty="0">
                <a:latin typeface="Arial" charset="0"/>
                <a:ea typeface="Arial" charset="0"/>
                <a:cs typeface="Arial" charset="0"/>
              </a:rPr>
              <a:t>9</a:t>
            </a:r>
            <a:r>
              <a:rPr lang="en-US" sz="1100" b="1" dirty="0" smtClean="0">
                <a:latin typeface="Arial" charset="0"/>
                <a:ea typeface="Arial" charset="0"/>
                <a:cs typeface="Arial" charset="0"/>
              </a:rPr>
              <a:t>: </a:t>
            </a:r>
            <a:r>
              <a:rPr lang="en-US" sz="1100" dirty="0" smtClean="0">
                <a:latin typeface="Arial" charset="0"/>
                <a:ea typeface="Arial" charset="0"/>
                <a:cs typeface="Arial" charset="0"/>
              </a:rPr>
              <a:t>ranked TPR graphs and plots of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scores and R-scape scores for interesting </a:t>
            </a:r>
            <a:r>
              <a:rPr lang="en-US" sz="1100" dirty="0" smtClean="0">
                <a:latin typeface="Arial" charset="0"/>
                <a:ea typeface="Arial" charset="0"/>
                <a:cs typeface="Arial" charset="0"/>
              </a:rPr>
              <a:t>families as annotated on </a:t>
            </a:r>
            <a:r>
              <a:rPr lang="en-US" sz="1100" dirty="0" smtClean="0">
                <a:latin typeface="Arial" charset="0"/>
                <a:ea typeface="Arial" charset="0"/>
                <a:cs typeface="Arial" charset="0"/>
              </a:rPr>
              <a:t>the summary TPR comparison (Figure </a:t>
            </a:r>
            <a:r>
              <a:rPr lang="en-US" sz="1100" dirty="0" smtClean="0">
                <a:latin typeface="Arial" charset="0"/>
                <a:ea typeface="Arial" charset="0"/>
                <a:cs typeface="Arial" charset="0"/>
              </a:rPr>
              <a:t>8). Metazoan SRP and </a:t>
            </a:r>
            <a:r>
              <a:rPr lang="en-US" sz="1100" dirty="0" err="1" smtClean="0">
                <a:latin typeface="Arial" charset="0"/>
                <a:ea typeface="Arial" charset="0"/>
                <a:cs typeface="Arial" charset="0"/>
              </a:rPr>
              <a:t>glmS</a:t>
            </a:r>
            <a:r>
              <a:rPr lang="en-US" sz="1100" dirty="0" smtClean="0">
                <a:latin typeface="Arial" charset="0"/>
                <a:ea typeface="Arial" charset="0"/>
                <a:cs typeface="Arial" charset="0"/>
              </a:rPr>
              <a:t> activate ribozyme (A,B) are the two families for which R-scape outperforms the MLP most severely. 5.8S ribosomal RNA </a:t>
            </a:r>
            <a:r>
              <a:rPr lang="de-DE" sz="1100" dirty="0" smtClean="0">
                <a:latin typeface="Arial" charset="0"/>
                <a:ea typeface="Arial" charset="0"/>
                <a:cs typeface="Arial" charset="0"/>
              </a:rPr>
              <a:t>(C) </a:t>
            </a:r>
            <a:r>
              <a:rPr lang="de-DE" sz="1100" dirty="0" err="1" smtClean="0">
                <a:latin typeface="Arial" charset="0"/>
                <a:ea typeface="Arial" charset="0"/>
                <a:cs typeface="Arial" charset="0"/>
              </a:rPr>
              <a:t>is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family</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for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which</a:t>
            </a:r>
            <a:r>
              <a:rPr lang="de-DE" sz="1100" dirty="0">
                <a:latin typeface="Arial" charset="0"/>
                <a:ea typeface="Arial" charset="0"/>
                <a:cs typeface="Arial" charset="0"/>
              </a:rPr>
              <a:t> </a:t>
            </a:r>
            <a:r>
              <a:rPr lang="de-DE" sz="1100" dirty="0" err="1" smtClean="0">
                <a:latin typeface="Arial" charset="0"/>
                <a:ea typeface="Arial" charset="0"/>
                <a:cs typeface="Arial" charset="0"/>
              </a:rPr>
              <a:t>both</a:t>
            </a:r>
            <a:r>
              <a:rPr lang="de-DE" sz="1100" dirty="0" smtClean="0">
                <a:latin typeface="Arial" charset="0"/>
                <a:ea typeface="Arial" charset="0"/>
                <a:cs typeface="Arial" charset="0"/>
              </a:rPr>
              <a:t> R-</a:t>
            </a:r>
            <a:r>
              <a:rPr lang="de-DE" sz="1100" dirty="0" err="1" smtClean="0">
                <a:latin typeface="Arial" charset="0"/>
                <a:ea typeface="Arial" charset="0"/>
                <a:cs typeface="Arial" charset="0"/>
              </a:rPr>
              <a:t>scape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and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MLP </a:t>
            </a:r>
            <a:r>
              <a:rPr lang="de-DE" sz="1100" dirty="0" err="1" smtClean="0">
                <a:latin typeface="Arial" charset="0"/>
                <a:ea typeface="Arial" charset="0"/>
                <a:cs typeface="Arial" charset="0"/>
              </a:rPr>
              <a:t>had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their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lowest</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performance</a:t>
            </a:r>
            <a:r>
              <a:rPr lang="de-DE" sz="1100" dirty="0" smtClean="0">
                <a:latin typeface="Arial" charset="0"/>
                <a:ea typeface="Arial" charset="0"/>
                <a:cs typeface="Arial" charset="0"/>
              </a:rPr>
              <a:t>. SAM </a:t>
            </a:r>
            <a:r>
              <a:rPr lang="de-DE" sz="1100" dirty="0" err="1" smtClean="0">
                <a:latin typeface="Arial" charset="0"/>
                <a:ea typeface="Arial" charset="0"/>
                <a:cs typeface="Arial" charset="0"/>
              </a:rPr>
              <a:t>Riboswitch</a:t>
            </a:r>
            <a:r>
              <a:rPr lang="de-DE" sz="1100" dirty="0" smtClean="0">
                <a:latin typeface="Arial" charset="0"/>
                <a:ea typeface="Arial" charset="0"/>
                <a:cs typeface="Arial" charset="0"/>
              </a:rPr>
              <a:t> (D) </a:t>
            </a:r>
            <a:r>
              <a:rPr lang="de-DE" sz="1100" dirty="0" err="1" smtClean="0">
                <a:latin typeface="Arial" charset="0"/>
                <a:ea typeface="Arial" charset="0"/>
                <a:cs typeface="Arial" charset="0"/>
              </a:rPr>
              <a:t>is</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another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example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of</a:t>
            </a:r>
            <a:r>
              <a:rPr lang="de-DE" sz="1100" dirty="0" smtClean="0">
                <a:latin typeface="Arial" charset="0"/>
                <a:ea typeface="Arial" charset="0"/>
                <a:cs typeface="Arial" charset="0"/>
              </a:rPr>
              <a:t> a </a:t>
            </a:r>
            <a:r>
              <a:rPr lang="de-DE" sz="1100" dirty="0" err="1" smtClean="0">
                <a:latin typeface="Arial" charset="0"/>
                <a:ea typeface="Arial" charset="0"/>
                <a:cs typeface="Arial" charset="0"/>
              </a:rPr>
              <a:t>family</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for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which</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the</a:t>
            </a:r>
            <a:r>
              <a:rPr lang="de-DE" sz="1100" dirty="0" smtClean="0">
                <a:latin typeface="Arial" charset="0"/>
                <a:ea typeface="Arial" charset="0"/>
                <a:cs typeface="Arial" charset="0"/>
              </a:rPr>
              <a:t> MLP </a:t>
            </a:r>
            <a:r>
              <a:rPr lang="de-DE" sz="1100" dirty="0" err="1" smtClean="0">
                <a:latin typeface="Arial" charset="0"/>
                <a:ea typeface="Arial" charset="0"/>
                <a:cs typeface="Arial" charset="0"/>
              </a:rPr>
              <a:t>had</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very</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similar</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performance</a:t>
            </a:r>
            <a:r>
              <a:rPr lang="de-DE" sz="1100" dirty="0" smtClean="0">
                <a:latin typeface="Arial" charset="0"/>
                <a:ea typeface="Arial" charset="0"/>
                <a:cs typeface="Arial" charset="0"/>
              </a:rPr>
              <a:t> </a:t>
            </a:r>
            <a:r>
              <a:rPr lang="de-DE" sz="1100" dirty="0" err="1" smtClean="0">
                <a:latin typeface="Arial" charset="0"/>
                <a:ea typeface="Arial" charset="0"/>
                <a:cs typeface="Arial" charset="0"/>
              </a:rPr>
              <a:t>to</a:t>
            </a:r>
            <a:r>
              <a:rPr lang="de-DE" sz="1100" dirty="0" smtClean="0">
                <a:latin typeface="Arial" charset="0"/>
                <a:ea typeface="Arial" charset="0"/>
                <a:cs typeface="Arial" charset="0"/>
              </a:rPr>
              <a:t> R-</a:t>
            </a:r>
            <a:r>
              <a:rPr lang="de-DE" sz="1100" dirty="0" err="1" smtClean="0">
                <a:latin typeface="Arial" charset="0"/>
                <a:ea typeface="Arial" charset="0"/>
                <a:cs typeface="Arial" charset="0"/>
              </a:rPr>
              <a:t>scape</a:t>
            </a:r>
            <a:r>
              <a:rPr lang="de-DE" sz="1100" dirty="0" smtClean="0">
                <a:latin typeface="Arial" charset="0"/>
                <a:ea typeface="Arial" charset="0"/>
                <a:cs typeface="Arial" charset="0"/>
              </a:rPr>
              <a:t>.</a:t>
            </a:r>
            <a:endParaRPr lang="en-US" sz="1100" dirty="0" smtClean="0">
              <a:latin typeface="Arial" charset="0"/>
              <a:ea typeface="Arial" charset="0"/>
              <a:cs typeface="Arial" charset="0"/>
            </a:endParaRPr>
          </a:p>
          <a:p>
            <a:endParaRPr lang="en-US" sz="1100" dirty="0">
              <a:latin typeface="Arial" charset="0"/>
              <a:ea typeface="Arial" charset="0"/>
              <a:cs typeface="Arial" charset="0"/>
            </a:endParaRPr>
          </a:p>
        </p:txBody>
      </p:sp>
      <p:sp>
        <p:nvSpPr>
          <p:cNvPr id="17" name="TextBox 16"/>
          <p:cNvSpPr txBox="1"/>
          <p:nvPr/>
        </p:nvSpPr>
        <p:spPr>
          <a:xfrm>
            <a:off x="1179436" y="1627631"/>
            <a:ext cx="4649990" cy="492443"/>
          </a:xfrm>
          <a:prstGeom prst="rect">
            <a:avLst/>
          </a:prstGeom>
          <a:noFill/>
        </p:spPr>
        <p:txBody>
          <a:bodyPr wrap="square" rtlCol="0">
            <a:spAutoFit/>
          </a:bodyPr>
          <a:lstStyle/>
          <a:p>
            <a:r>
              <a:rPr lang="en-US" sz="1600" b="1" dirty="0"/>
              <a:t>C - </a:t>
            </a:r>
            <a:r>
              <a:rPr lang="en-US" sz="1050" dirty="0">
                <a:latin typeface="Arial" charset="0"/>
                <a:ea typeface="Arial" charset="0"/>
                <a:cs typeface="Arial" charset="0"/>
              </a:rPr>
              <a:t>5.8S ribosomal RNA (RF00002)</a:t>
            </a:r>
          </a:p>
          <a:p>
            <a:r>
              <a:rPr lang="en-US" sz="1000" dirty="0">
                <a:latin typeface="Arial" charset="0"/>
                <a:ea typeface="Arial" charset="0"/>
                <a:cs typeface="Arial" charset="0"/>
              </a:rPr>
              <a:t>	Length = 155	M = </a:t>
            </a:r>
            <a:r>
              <a:rPr lang="is-IS" sz="1000" dirty="0">
                <a:latin typeface="Arial" charset="0"/>
                <a:ea typeface="Arial" charset="0"/>
                <a:cs typeface="Arial" charset="0"/>
              </a:rPr>
              <a:t>375612 </a:t>
            </a:r>
            <a:r>
              <a:rPr lang="en-US" sz="1000" dirty="0">
                <a:latin typeface="Arial" charset="0"/>
                <a:ea typeface="Arial" charset="0"/>
                <a:cs typeface="Arial" charset="0"/>
              </a:rPr>
              <a:t>	</a:t>
            </a:r>
            <a:r>
              <a:rPr lang="en-US" sz="1000" dirty="0" err="1">
                <a:latin typeface="Arial" charset="0"/>
                <a:ea typeface="Arial" charset="0"/>
                <a:cs typeface="Arial" charset="0"/>
              </a:rPr>
              <a:t>M</a:t>
            </a:r>
            <a:r>
              <a:rPr lang="en-US" sz="1000" baseline="-25000" dirty="0" err="1">
                <a:latin typeface="Arial" charset="0"/>
                <a:ea typeface="Arial" charset="0"/>
                <a:cs typeface="Arial" charset="0"/>
              </a:rPr>
              <a:t>eff</a:t>
            </a:r>
            <a:r>
              <a:rPr lang="en-US" sz="1000" dirty="0">
                <a:latin typeface="Arial" charset="0"/>
                <a:ea typeface="Arial" charset="0"/>
                <a:cs typeface="Arial" charset="0"/>
              </a:rPr>
              <a:t> = </a:t>
            </a:r>
            <a:r>
              <a:rPr lang="nb-NO" sz="1000" dirty="0">
                <a:latin typeface="Arial" charset="0"/>
                <a:ea typeface="Arial" charset="0"/>
                <a:cs typeface="Arial" charset="0"/>
              </a:rPr>
              <a:t>1197.3</a:t>
            </a:r>
            <a:endParaRPr lang="en-US" sz="1000" dirty="0">
              <a:latin typeface="Arial" charset="0"/>
              <a:ea typeface="Arial" charset="0"/>
              <a:cs typeface="Arial" charset="0"/>
            </a:endParaRPr>
          </a:p>
        </p:txBody>
      </p:sp>
      <p:grpSp>
        <p:nvGrpSpPr>
          <p:cNvPr id="30" name="Group 29"/>
          <p:cNvGrpSpPr/>
          <p:nvPr/>
        </p:nvGrpSpPr>
        <p:grpSpPr>
          <a:xfrm>
            <a:off x="5656992" y="5336474"/>
            <a:ext cx="922957" cy="496413"/>
            <a:chOff x="4632727" y="3008978"/>
            <a:chExt cx="922957" cy="496413"/>
          </a:xfrm>
        </p:grpSpPr>
        <p:sp>
          <p:nvSpPr>
            <p:cNvPr id="21" name="Rounded Rectangle 20"/>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Oval 21"/>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5-Point Star 23"/>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TextBox 24"/>
            <p:cNvSpPr txBox="1"/>
            <p:nvPr/>
          </p:nvSpPr>
          <p:spPr>
            <a:xfrm>
              <a:off x="4724400" y="3008978"/>
              <a:ext cx="587375" cy="184666"/>
            </a:xfrm>
            <a:prstGeom prst="rect">
              <a:avLst/>
            </a:prstGeom>
            <a:noFill/>
          </p:spPr>
          <p:txBody>
            <a:bodyPr wrap="square" rtlCol="0">
              <a:spAutoFit/>
            </a:bodyPr>
            <a:lstStyle/>
            <a:p>
              <a:r>
                <a:rPr lang="en-US" sz="600">
                  <a:latin typeface="Arial" charset="0"/>
                  <a:ea typeface="Arial" charset="0"/>
                  <a:cs typeface="Arial" charset="0"/>
                </a:rPr>
                <a:t>SoM</a:t>
              </a:r>
              <a:endParaRPr lang="en-US" sz="700" dirty="0">
                <a:latin typeface="Arial" charset="0"/>
                <a:ea typeface="Arial" charset="0"/>
                <a:cs typeface="Arial" charset="0"/>
              </a:endParaRPr>
            </a:p>
          </p:txBody>
        </p:sp>
        <p:sp>
          <p:nvSpPr>
            <p:cNvPr id="26" name="TextBox 25"/>
            <p:cNvSpPr txBox="1"/>
            <p:nvPr/>
          </p:nvSpPr>
          <p:spPr>
            <a:xfrm>
              <a:off x="4724400" y="3117803"/>
              <a:ext cx="827126" cy="184666"/>
            </a:xfrm>
            <a:prstGeom prst="rect">
              <a:avLst/>
            </a:prstGeom>
            <a:noFill/>
          </p:spPr>
          <p:txBody>
            <a:bodyPr wrap="square" rtlCol="0">
              <a:spAutoFit/>
            </a:bodyPr>
            <a:lstStyle/>
            <a:p>
              <a:r>
                <a:rPr lang="en-US" sz="600">
                  <a:latin typeface="Arial" charset="0"/>
                  <a:ea typeface="Arial" charset="0"/>
                  <a:cs typeface="Arial" charset="0"/>
                </a:rPr>
                <a:t>R-scape scores</a:t>
              </a:r>
              <a:endParaRPr lang="en-US" sz="700" dirty="0">
                <a:latin typeface="Arial" charset="0"/>
                <a:ea typeface="Arial" charset="0"/>
                <a:cs typeface="Arial" charset="0"/>
              </a:endParaRPr>
            </a:p>
          </p:txBody>
        </p:sp>
        <p:sp>
          <p:nvSpPr>
            <p:cNvPr id="27" name="TextBox 26"/>
            <p:cNvSpPr txBox="1"/>
            <p:nvPr/>
          </p:nvSpPr>
          <p:spPr>
            <a:xfrm>
              <a:off x="4728558" y="3228392"/>
              <a:ext cx="827126" cy="276999"/>
            </a:xfrm>
            <a:prstGeom prst="rect">
              <a:avLst/>
            </a:prstGeom>
            <a:noFill/>
          </p:spPr>
          <p:txBody>
            <a:bodyPr wrap="square" rtlCol="0">
              <a:spAutoFit/>
            </a:bodyPr>
            <a:lstStyle/>
            <a:p>
              <a:r>
                <a:rPr lang="en-US" sz="600" dirty="0">
                  <a:latin typeface="Arial" charset="0"/>
                  <a:ea typeface="Arial" charset="0"/>
                  <a:cs typeface="Arial" charset="0"/>
                </a:rPr>
                <a:t>WC not found by R-scape</a:t>
              </a:r>
              <a:endParaRPr lang="en-US" sz="700" dirty="0">
                <a:latin typeface="Arial" charset="0"/>
                <a:ea typeface="Arial" charset="0"/>
                <a:cs typeface="Arial" charset="0"/>
              </a:endParaRPr>
            </a:p>
          </p:txBody>
        </p:sp>
      </p:grpSp>
      <p:grpSp>
        <p:nvGrpSpPr>
          <p:cNvPr id="38" name="Group 37"/>
          <p:cNvGrpSpPr/>
          <p:nvPr/>
        </p:nvGrpSpPr>
        <p:grpSpPr>
          <a:xfrm>
            <a:off x="5397572" y="4085622"/>
            <a:ext cx="1545419" cy="1068509"/>
            <a:chOff x="4484685" y="1658546"/>
            <a:chExt cx="1545419" cy="1068509"/>
          </a:xfrm>
        </p:grpSpPr>
        <p:pic>
          <p:nvPicPr>
            <p:cNvPr id="31" name="Picture 30"/>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32" name="TextBox 31"/>
            <p:cNvSpPr txBox="1"/>
            <p:nvPr/>
          </p:nvSpPr>
          <p:spPr>
            <a:xfrm>
              <a:off x="4487566" y="1658546"/>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33" name="TextBox 32"/>
            <p:cNvSpPr txBox="1"/>
            <p:nvPr/>
          </p:nvSpPr>
          <p:spPr>
            <a:xfrm>
              <a:off x="4484685" y="2542389"/>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pic>
          <p:nvPicPr>
            <p:cNvPr id="35" name="Picture 34"/>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36" name="TextBox 35"/>
            <p:cNvSpPr txBox="1"/>
            <p:nvPr/>
          </p:nvSpPr>
          <p:spPr>
            <a:xfrm>
              <a:off x="5146676" y="1662388"/>
              <a:ext cx="883428" cy="184666"/>
            </a:xfrm>
            <a:prstGeom prst="rect">
              <a:avLst/>
            </a:prstGeom>
            <a:noFill/>
          </p:spPr>
          <p:txBody>
            <a:bodyPr wrap="square" rtlCol="0">
              <a:spAutoFit/>
            </a:bodyPr>
            <a:lstStyle/>
            <a:p>
              <a:r>
                <a:rPr lang="en-US" sz="600">
                  <a:latin typeface="Arial" charset="0"/>
                  <a:ea typeface="Arial" charset="0"/>
                  <a:cs typeface="Arial" charset="0"/>
                </a:rPr>
                <a:t>High R-scape score</a:t>
              </a:r>
              <a:endParaRPr lang="en-US" sz="600" dirty="0">
                <a:latin typeface="Arial" charset="0"/>
                <a:ea typeface="Arial" charset="0"/>
                <a:cs typeface="Arial" charset="0"/>
              </a:endParaRPr>
            </a:p>
          </p:txBody>
        </p:sp>
        <p:sp>
          <p:nvSpPr>
            <p:cNvPr id="37" name="TextBox 36"/>
            <p:cNvSpPr txBox="1"/>
            <p:nvPr/>
          </p:nvSpPr>
          <p:spPr>
            <a:xfrm>
              <a:off x="5146676" y="2536415"/>
              <a:ext cx="883428" cy="184666"/>
            </a:xfrm>
            <a:prstGeom prst="rect">
              <a:avLst/>
            </a:prstGeom>
            <a:noFill/>
          </p:spPr>
          <p:txBody>
            <a:bodyPr wrap="square" rtlCol="0">
              <a:spAutoFit/>
            </a:bodyPr>
            <a:lstStyle/>
            <a:p>
              <a:r>
                <a:rPr lang="en-US" sz="600" dirty="0">
                  <a:latin typeface="Arial" charset="0"/>
                  <a:ea typeface="Arial" charset="0"/>
                  <a:cs typeface="Arial" charset="0"/>
                </a:rPr>
                <a:t>Low R-scape score</a:t>
              </a:r>
            </a:p>
          </p:txBody>
        </p:sp>
      </p:grpSp>
      <p:grpSp>
        <p:nvGrpSpPr>
          <p:cNvPr id="51" name="Group 50"/>
          <p:cNvGrpSpPr/>
          <p:nvPr/>
        </p:nvGrpSpPr>
        <p:grpSpPr>
          <a:xfrm>
            <a:off x="5667903" y="3557108"/>
            <a:ext cx="988649" cy="293491"/>
            <a:chOff x="4746429" y="2298070"/>
            <a:chExt cx="988649" cy="293491"/>
          </a:xfrm>
        </p:grpSpPr>
        <p:sp>
          <p:nvSpPr>
            <p:cNvPr id="40" name="Rounded Rectangle 39"/>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TextBox 43"/>
            <p:cNvSpPr txBox="1"/>
            <p:nvPr/>
          </p:nvSpPr>
          <p:spPr>
            <a:xfrm>
              <a:off x="4907952" y="2298070"/>
              <a:ext cx="587375" cy="184666"/>
            </a:xfrm>
            <a:prstGeom prst="rect">
              <a:avLst/>
            </a:prstGeom>
            <a:noFill/>
          </p:spPr>
          <p:txBody>
            <a:bodyPr wrap="square" rtlCol="0">
              <a:spAutoFit/>
            </a:bodyPr>
            <a:lstStyle/>
            <a:p>
              <a:r>
                <a:rPr lang="en-US" sz="600" dirty="0" err="1">
                  <a:latin typeface="Arial" charset="0"/>
                  <a:ea typeface="Arial" charset="0"/>
                  <a:cs typeface="Arial" charset="0"/>
                </a:rPr>
                <a:t>SoM</a:t>
              </a:r>
              <a:r>
                <a:rPr lang="en-US" sz="600" dirty="0">
                  <a:latin typeface="Arial" charset="0"/>
                  <a:ea typeface="Arial" charset="0"/>
                  <a:cs typeface="Arial" charset="0"/>
                </a:rPr>
                <a:t> TPR</a:t>
              </a:r>
              <a:endParaRPr lang="en-US" sz="700" dirty="0">
                <a:latin typeface="Arial" charset="0"/>
                <a:ea typeface="Arial" charset="0"/>
                <a:cs typeface="Arial" charset="0"/>
              </a:endParaRPr>
            </a:p>
          </p:txBody>
        </p:sp>
        <p:sp>
          <p:nvSpPr>
            <p:cNvPr id="45" name="TextBox 44"/>
            <p:cNvSpPr txBox="1"/>
            <p:nvPr/>
          </p:nvSpPr>
          <p:spPr>
            <a:xfrm>
              <a:off x="4907952" y="2406895"/>
              <a:ext cx="827126" cy="184666"/>
            </a:xfrm>
            <a:prstGeom prst="rect">
              <a:avLst/>
            </a:prstGeom>
            <a:noFill/>
          </p:spPr>
          <p:txBody>
            <a:bodyPr wrap="square" rtlCol="0">
              <a:spAutoFit/>
            </a:bodyPr>
            <a:lstStyle/>
            <a:p>
              <a:r>
                <a:rPr lang="en-US" sz="600" dirty="0">
                  <a:latin typeface="Arial" charset="0"/>
                  <a:ea typeface="Arial" charset="0"/>
                  <a:cs typeface="Arial" charset="0"/>
                </a:rPr>
                <a:t>R-scape TPR</a:t>
              </a:r>
              <a:endParaRPr lang="en-US" sz="700" dirty="0">
                <a:latin typeface="Arial" charset="0"/>
                <a:ea typeface="Arial" charset="0"/>
                <a:cs typeface="Arial" charset="0"/>
              </a:endParaRPr>
            </a:p>
          </p:txBody>
        </p:sp>
        <p:cxnSp>
          <p:nvCxnSpPr>
            <p:cNvPr id="48" name="Straight Connector 47"/>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
        <p:nvSpPr>
          <p:cNvPr id="39" name="TextBox 38"/>
          <p:cNvSpPr txBox="1"/>
          <p:nvPr/>
        </p:nvSpPr>
        <p:spPr>
          <a:xfrm>
            <a:off x="1179436" y="4601845"/>
            <a:ext cx="4558052" cy="492443"/>
          </a:xfrm>
          <a:prstGeom prst="rect">
            <a:avLst/>
          </a:prstGeom>
          <a:noFill/>
        </p:spPr>
        <p:txBody>
          <a:bodyPr wrap="square" rtlCol="0">
            <a:spAutoFit/>
          </a:bodyPr>
          <a:lstStyle/>
          <a:p>
            <a:r>
              <a:rPr lang="en-US" sz="1600" b="1" dirty="0"/>
              <a:t>D - </a:t>
            </a:r>
            <a:r>
              <a:rPr lang="en-US" sz="1050" dirty="0">
                <a:latin typeface="Arial" charset="0"/>
                <a:ea typeface="Arial" charset="0"/>
                <a:cs typeface="Arial" charset="0"/>
              </a:rPr>
              <a:t>SAM riboswitch (S box leader) (RF00162)</a:t>
            </a:r>
          </a:p>
          <a:p>
            <a:r>
              <a:rPr lang="en-US" sz="1000" dirty="0">
                <a:latin typeface="Arial" charset="0"/>
                <a:ea typeface="Arial" charset="0"/>
                <a:cs typeface="Arial" charset="0"/>
              </a:rPr>
              <a:t>	Length = 108	M = 4757	</a:t>
            </a:r>
            <a:r>
              <a:rPr lang="en-US" sz="1000" dirty="0" err="1">
                <a:latin typeface="Arial" charset="0"/>
                <a:ea typeface="Arial" charset="0"/>
                <a:cs typeface="Arial" charset="0"/>
              </a:rPr>
              <a:t>M</a:t>
            </a:r>
            <a:r>
              <a:rPr lang="en-US" sz="1000" baseline="-25000" dirty="0" err="1">
                <a:latin typeface="Arial" charset="0"/>
                <a:ea typeface="Arial" charset="0"/>
                <a:cs typeface="Arial" charset="0"/>
              </a:rPr>
              <a:t>eff</a:t>
            </a:r>
            <a:r>
              <a:rPr lang="en-US" sz="1000" dirty="0">
                <a:latin typeface="Arial" charset="0"/>
                <a:ea typeface="Arial" charset="0"/>
                <a:cs typeface="Arial" charset="0"/>
              </a:rPr>
              <a:t> = 585.7</a:t>
            </a:r>
          </a:p>
        </p:txBody>
      </p:sp>
    </p:spTree>
    <p:extLst>
      <p:ext uri="{BB962C8B-B14F-4D97-AF65-F5344CB8AC3E}">
        <p14:creationId xmlns:p14="http://schemas.microsoft.com/office/powerpoint/2010/main" val="15622460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9625" y="4210227"/>
            <a:ext cx="5943600" cy="2377440"/>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625" y="1884732"/>
            <a:ext cx="5943600" cy="1783080"/>
          </a:xfrm>
          <a:prstGeom prst="rect">
            <a:avLst/>
          </a:prstGeom>
        </p:spPr>
      </p:pic>
      <p:sp>
        <p:nvSpPr>
          <p:cNvPr id="7" name="TextBox 6"/>
          <p:cNvSpPr txBox="1"/>
          <p:nvPr/>
        </p:nvSpPr>
        <p:spPr>
          <a:xfrm>
            <a:off x="809625" y="6888199"/>
            <a:ext cx="5943600" cy="2462213"/>
          </a:xfrm>
          <a:prstGeom prst="rect">
            <a:avLst/>
          </a:prstGeom>
          <a:noFill/>
        </p:spPr>
        <p:txBody>
          <a:bodyPr wrap="square" rtlCol="0">
            <a:spAutoFit/>
          </a:bodyPr>
          <a:lstStyle/>
          <a:p>
            <a:pPr algn="just"/>
            <a:r>
              <a:rPr lang="en-US" sz="1100" b="1" dirty="0">
                <a:latin typeface="Arial" charset="0"/>
                <a:ea typeface="Arial" charset="0"/>
                <a:cs typeface="Arial" charset="0"/>
              </a:rPr>
              <a:t>Figure </a:t>
            </a:r>
            <a:r>
              <a:rPr lang="en-US" sz="1100" b="1" dirty="0" smtClean="0">
                <a:latin typeface="Arial" charset="0"/>
                <a:ea typeface="Arial" charset="0"/>
                <a:cs typeface="Arial" charset="0"/>
              </a:rPr>
              <a:t>10</a:t>
            </a:r>
            <a:r>
              <a:rPr lang="en-US" sz="1100" dirty="0" smtClean="0">
                <a:latin typeface="Arial" charset="0"/>
                <a:ea typeface="Arial" charset="0"/>
                <a:cs typeface="Arial" charset="0"/>
              </a:rPr>
              <a:t>: </a:t>
            </a:r>
            <a:r>
              <a:rPr lang="en-US" sz="1100" dirty="0">
                <a:latin typeface="Arial" charset="0"/>
                <a:ea typeface="Arial" charset="0"/>
                <a:cs typeface="Arial" charset="0"/>
              </a:rPr>
              <a:t>(A) the TPR was calculated for each trained MLP where the top </a:t>
            </a:r>
            <a:r>
              <a:rPr lang="en-US" sz="1100" i="1" dirty="0" smtClean="0">
                <a:latin typeface="Arial" charset="0"/>
                <a:ea typeface="Arial" charset="0"/>
                <a:cs typeface="Arial" charset="0"/>
              </a:rPr>
              <a:t>L</a:t>
            </a:r>
            <a:r>
              <a:rPr lang="en-US" sz="1100" dirty="0" smtClean="0">
                <a:latin typeface="Arial" charset="0"/>
                <a:ea typeface="Arial" charset="0"/>
                <a:cs typeface="Arial" charset="0"/>
              </a:rPr>
              <a:t>/2 </a:t>
            </a:r>
            <a:r>
              <a:rPr lang="en-US" sz="1100" dirty="0" err="1">
                <a:latin typeface="Arial" charset="0"/>
                <a:ea typeface="Arial" charset="0"/>
                <a:cs typeface="Arial" charset="0"/>
              </a:rPr>
              <a:t>SoM</a:t>
            </a:r>
            <a:r>
              <a:rPr lang="en-US" sz="1100" dirty="0">
                <a:latin typeface="Arial" charset="0"/>
                <a:ea typeface="Arial" charset="0"/>
                <a:cs typeface="Arial" charset="0"/>
              </a:rPr>
              <a:t> scores were called positive contacts and </a:t>
            </a:r>
            <a:r>
              <a:rPr lang="en-US" sz="1100" i="1" dirty="0" smtClean="0">
                <a:latin typeface="Arial" charset="0"/>
                <a:ea typeface="Arial" charset="0"/>
                <a:cs typeface="Arial" charset="0"/>
              </a:rPr>
              <a:t>L</a:t>
            </a:r>
            <a:r>
              <a:rPr lang="en-US" sz="1100" dirty="0" smtClean="0">
                <a:latin typeface="Arial" charset="0"/>
                <a:ea typeface="Arial" charset="0"/>
                <a:cs typeface="Arial" charset="0"/>
              </a:rPr>
              <a:t> </a:t>
            </a:r>
            <a:r>
              <a:rPr lang="en-US" sz="1100" dirty="0">
                <a:latin typeface="Arial" charset="0"/>
                <a:ea typeface="Arial" charset="0"/>
                <a:cs typeface="Arial" charset="0"/>
              </a:rPr>
              <a:t>is the length of the respective alignment. These were plotted against the alignment depth (M) and effective depth (</a:t>
            </a:r>
            <a:r>
              <a:rPr lang="en-US" sz="1100" dirty="0" err="1">
                <a:latin typeface="Arial" charset="0"/>
                <a:ea typeface="Arial" charset="0"/>
                <a:cs typeface="Arial" charset="0"/>
              </a:rPr>
              <a:t>M</a:t>
            </a:r>
            <a:r>
              <a:rPr lang="en-US" sz="1100" baseline="-25000" dirty="0" err="1">
                <a:latin typeface="Arial" charset="0"/>
                <a:ea typeface="Arial" charset="0"/>
                <a:cs typeface="Arial" charset="0"/>
              </a:rPr>
              <a:t>eff</a:t>
            </a:r>
            <a:r>
              <a:rPr lang="en-US" sz="1100" dirty="0">
                <a:latin typeface="Arial" charset="0"/>
                <a:ea typeface="Arial" charset="0"/>
                <a:cs typeface="Arial" charset="0"/>
              </a:rPr>
              <a:t>) in ascending order. There is no noticeable trend between MLP performance and alignment depth across all the families. (B) For a given family, the depth of the training alignment was systematically reduced, with an individual MLP trained on each training depth, thus controlling for other confounding factors in the alignment. The summary TPR and the model accuracy (in classifying the test set) of each trained MLP is plotted against the training set depth for 9 different families. This shows a general decreasing trend in classification and structure learning performance as the model has fewer training sequences. Each line corresponds to a different RNA family, and the lines are </a:t>
            </a:r>
            <a:r>
              <a:rPr lang="en-US" sz="1100" dirty="0" err="1">
                <a:latin typeface="Arial" charset="0"/>
                <a:ea typeface="Arial" charset="0"/>
                <a:cs typeface="Arial" charset="0"/>
              </a:rPr>
              <a:t>coloured</a:t>
            </a:r>
            <a:r>
              <a:rPr lang="en-US" sz="1100" dirty="0">
                <a:latin typeface="Arial" charset="0"/>
                <a:ea typeface="Arial" charset="0"/>
                <a:cs typeface="Arial" charset="0"/>
              </a:rPr>
              <a:t> by the length of the MSA of that family. The MSA length is bracketed next to the </a:t>
            </a:r>
            <a:r>
              <a:rPr lang="en-US" sz="1100" dirty="0" err="1">
                <a:latin typeface="Arial" charset="0"/>
                <a:ea typeface="Arial" charset="0"/>
                <a:cs typeface="Arial" charset="0"/>
              </a:rPr>
              <a:t>Rfam</a:t>
            </a:r>
            <a:r>
              <a:rPr lang="en-US" sz="1100" dirty="0">
                <a:latin typeface="Arial" charset="0"/>
                <a:ea typeface="Arial" charset="0"/>
                <a:cs typeface="Arial" charset="0"/>
              </a:rPr>
              <a:t> ID in the legend. </a:t>
            </a:r>
          </a:p>
          <a:p>
            <a:pPr algn="just"/>
            <a:r>
              <a:rPr lang="en-US" sz="1100" dirty="0">
                <a:latin typeface="Arial" charset="0"/>
                <a:ea typeface="Arial" charset="0"/>
                <a:cs typeface="Arial" charset="0"/>
              </a:rPr>
              <a:t/>
            </a:r>
            <a:br>
              <a:rPr lang="en-US" sz="1100" dirty="0">
                <a:latin typeface="Arial" charset="0"/>
                <a:ea typeface="Arial" charset="0"/>
                <a:cs typeface="Arial" charset="0"/>
              </a:rPr>
            </a:br>
            <a:endParaRPr lang="en-US" sz="1100" dirty="0">
              <a:latin typeface="Arial" charset="0"/>
              <a:ea typeface="Arial" charset="0"/>
              <a:cs typeface="Arial" charset="0"/>
            </a:endParaRPr>
          </a:p>
        </p:txBody>
      </p:sp>
      <p:sp>
        <p:nvSpPr>
          <p:cNvPr id="8" name="TextBox 7"/>
          <p:cNvSpPr txBox="1"/>
          <p:nvPr/>
        </p:nvSpPr>
        <p:spPr>
          <a:xfrm>
            <a:off x="942146" y="1484622"/>
            <a:ext cx="318052" cy="400110"/>
          </a:xfrm>
          <a:prstGeom prst="rect">
            <a:avLst/>
          </a:prstGeom>
          <a:noFill/>
        </p:spPr>
        <p:txBody>
          <a:bodyPr wrap="square" rtlCol="0">
            <a:spAutoFit/>
          </a:bodyPr>
          <a:lstStyle/>
          <a:p>
            <a:r>
              <a:rPr lang="en-US" sz="2000" b="1" dirty="0"/>
              <a:t>A</a:t>
            </a:r>
            <a:endParaRPr lang="en-US" b="1" dirty="0"/>
          </a:p>
        </p:txBody>
      </p:sp>
      <p:sp>
        <p:nvSpPr>
          <p:cNvPr id="9" name="TextBox 8"/>
          <p:cNvSpPr txBox="1"/>
          <p:nvPr/>
        </p:nvSpPr>
        <p:spPr>
          <a:xfrm>
            <a:off x="942146" y="3867867"/>
            <a:ext cx="318052" cy="400110"/>
          </a:xfrm>
          <a:prstGeom prst="rect">
            <a:avLst/>
          </a:prstGeom>
          <a:noFill/>
        </p:spPr>
        <p:txBody>
          <a:bodyPr wrap="square" rtlCol="0">
            <a:spAutoFit/>
          </a:bodyPr>
          <a:lstStyle/>
          <a:p>
            <a:r>
              <a:rPr lang="en-US" sz="2000" b="1" dirty="0"/>
              <a:t>B</a:t>
            </a:r>
            <a:endParaRPr lang="en-US" b="1" dirty="0"/>
          </a:p>
        </p:txBody>
      </p:sp>
    </p:spTree>
    <p:extLst>
      <p:ext uri="{BB962C8B-B14F-4D97-AF65-F5344CB8AC3E}">
        <p14:creationId xmlns:p14="http://schemas.microsoft.com/office/powerpoint/2010/main" val="8927949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2316" y="1229519"/>
            <a:ext cx="1384300" cy="1651000"/>
          </a:xfrm>
          <a:prstGeom prst="rect">
            <a:avLst/>
          </a:prstGeom>
        </p:spPr>
      </p:pic>
      <p:sp>
        <p:nvSpPr>
          <p:cNvPr id="7" name="TextBox 6"/>
          <p:cNvSpPr txBox="1"/>
          <p:nvPr/>
        </p:nvSpPr>
        <p:spPr>
          <a:xfrm>
            <a:off x="809625" y="7504739"/>
            <a:ext cx="5943600" cy="1954381"/>
          </a:xfrm>
          <a:prstGeom prst="rect">
            <a:avLst/>
          </a:prstGeom>
          <a:noFill/>
        </p:spPr>
        <p:txBody>
          <a:bodyPr wrap="square" rtlCol="0">
            <a:spAutoFit/>
          </a:bodyPr>
          <a:lstStyle/>
          <a:p>
            <a:pPr algn="just"/>
            <a:r>
              <a:rPr lang="en-US" sz="1100" b="1" dirty="0">
                <a:latin typeface="Arial" charset="0"/>
                <a:ea typeface="Arial" charset="0"/>
                <a:cs typeface="Arial" charset="0"/>
              </a:rPr>
              <a:t>Figure </a:t>
            </a:r>
            <a:r>
              <a:rPr lang="en-US" sz="1100" b="1" dirty="0" smtClean="0">
                <a:latin typeface="Arial" charset="0"/>
                <a:ea typeface="Arial" charset="0"/>
                <a:cs typeface="Arial" charset="0"/>
              </a:rPr>
              <a:t>11: </a:t>
            </a:r>
            <a:r>
              <a:rPr lang="en-US" sz="1100" dirty="0">
                <a:latin typeface="Arial" charset="0"/>
                <a:ea typeface="Arial" charset="0"/>
                <a:cs typeface="Arial" charset="0"/>
              </a:rPr>
              <a:t>(A) Folded secondary structure of </a:t>
            </a:r>
            <a:r>
              <a:rPr lang="en-US" sz="1100" dirty="0" err="1">
                <a:latin typeface="Arial" charset="0"/>
                <a:ea typeface="Arial" charset="0"/>
                <a:cs typeface="Arial" charset="0"/>
              </a:rPr>
              <a:t>tRNA</a:t>
            </a:r>
            <a:r>
              <a:rPr lang="en-US" sz="1100" dirty="0">
                <a:latin typeface="Arial" charset="0"/>
                <a:ea typeface="Arial" charset="0"/>
                <a:cs typeface="Arial" charset="0"/>
              </a:rPr>
              <a:t> </a:t>
            </a:r>
            <a:r>
              <a:rPr lang="mr-IN" sz="1100" dirty="0">
                <a:latin typeface="Arial" charset="0"/>
                <a:ea typeface="Arial" charset="0"/>
                <a:cs typeface="Arial" charset="0"/>
              </a:rPr>
              <a:t>–</a:t>
            </a:r>
            <a:r>
              <a:rPr lang="en-US" sz="1100" dirty="0">
                <a:latin typeface="Arial" charset="0"/>
                <a:ea typeface="Arial" charset="0"/>
                <a:cs typeface="Arial" charset="0"/>
              </a:rPr>
              <a:t> RF00005 from </a:t>
            </a:r>
            <a:r>
              <a:rPr lang="en-US" sz="1100" dirty="0" err="1">
                <a:latin typeface="Arial" charset="0"/>
                <a:ea typeface="Arial" charset="0"/>
                <a:cs typeface="Arial" charset="0"/>
              </a:rPr>
              <a:t>Rfam</a:t>
            </a:r>
            <a:r>
              <a:rPr lang="en-US" sz="1100" dirty="0">
                <a:latin typeface="Arial" charset="0"/>
                <a:ea typeface="Arial" charset="0"/>
                <a:cs typeface="Arial" charset="0"/>
              </a:rPr>
              <a:t>. (B) Results from </a:t>
            </a:r>
            <a:r>
              <a:rPr lang="en-US" sz="1100" dirty="0" err="1">
                <a:latin typeface="Arial" charset="0"/>
                <a:ea typeface="Arial" charset="0"/>
                <a:cs typeface="Arial" charset="0"/>
              </a:rPr>
              <a:t>SoM</a:t>
            </a:r>
            <a:r>
              <a:rPr lang="en-US" sz="1100" dirty="0">
                <a:latin typeface="Arial" charset="0"/>
                <a:ea typeface="Arial" charset="0"/>
                <a:cs typeface="Arial" charset="0"/>
              </a:rPr>
              <a:t> performed on an MLP trained on the </a:t>
            </a:r>
            <a:r>
              <a:rPr lang="en-US" sz="1100" dirty="0" err="1">
                <a:latin typeface="Arial" charset="0"/>
                <a:ea typeface="Arial" charset="0"/>
                <a:cs typeface="Arial" charset="0"/>
              </a:rPr>
              <a:t>tRNA</a:t>
            </a:r>
            <a:r>
              <a:rPr lang="en-US" sz="1100" dirty="0">
                <a:latin typeface="Arial" charset="0"/>
                <a:ea typeface="Arial" charset="0"/>
                <a:cs typeface="Arial" charset="0"/>
              </a:rPr>
              <a:t> reduced </a:t>
            </a:r>
            <a:r>
              <a:rPr lang="en-US" sz="1100" dirty="0" err="1">
                <a:latin typeface="Arial" charset="0"/>
                <a:ea typeface="Arial" charset="0"/>
                <a:cs typeface="Arial" charset="0"/>
              </a:rPr>
              <a:t>Rfam</a:t>
            </a:r>
            <a:r>
              <a:rPr lang="en-US" sz="1100" dirty="0">
                <a:latin typeface="Arial" charset="0"/>
                <a:ea typeface="Arial" charset="0"/>
                <a:cs typeface="Arial" charset="0"/>
              </a:rPr>
              <a:t> alignment (blue) and from an RNN trained on the unaligned </a:t>
            </a:r>
            <a:r>
              <a:rPr lang="en-US" sz="1100" dirty="0" err="1">
                <a:latin typeface="Arial" charset="0"/>
                <a:ea typeface="Arial" charset="0"/>
                <a:cs typeface="Arial" charset="0"/>
              </a:rPr>
              <a:t>Rfam</a:t>
            </a:r>
            <a:r>
              <a:rPr lang="en-US" sz="1100" dirty="0">
                <a:latin typeface="Arial" charset="0"/>
                <a:ea typeface="Arial" charset="0"/>
                <a:cs typeface="Arial" charset="0"/>
              </a:rPr>
              <a:t> sequences (blue-green). The RNN seems to be learning general regions corresponding to true base pairs in the structure, but the results are visibly much noisier than the MLP trained on the alignment. (B) Results from training the model on a simulated alignment with 100,000 sequences generated by Infernal. The MLP trained on the simulated aligned sequences shows very clear base pair learning, however when training on unaligned sequences the results are much noisier. The RNN trained on unaligned data performs better than the MLP on unaligned data, learning the regions of base pairing from each stem in the structure. The ticks on each </a:t>
            </a:r>
            <a:r>
              <a:rPr lang="en-US" sz="1100" dirty="0" err="1">
                <a:latin typeface="Arial" charset="0"/>
                <a:ea typeface="Arial" charset="0"/>
                <a:cs typeface="Arial" charset="0"/>
              </a:rPr>
              <a:t>WCplot</a:t>
            </a:r>
            <a:r>
              <a:rPr lang="en-US" sz="1100" dirty="0">
                <a:latin typeface="Arial" charset="0"/>
                <a:ea typeface="Arial" charset="0"/>
                <a:cs typeface="Arial" charset="0"/>
              </a:rPr>
              <a:t> correspond to the sequence position.</a:t>
            </a:r>
            <a:br>
              <a:rPr lang="en-US" sz="1100" dirty="0">
                <a:latin typeface="Arial" charset="0"/>
                <a:ea typeface="Arial" charset="0"/>
                <a:cs typeface="Arial" charset="0"/>
              </a:rPr>
            </a:br>
            <a:endParaRPr lang="en-US" sz="1100" dirty="0">
              <a:latin typeface="Arial" charset="0"/>
              <a:ea typeface="Arial" charset="0"/>
              <a:cs typeface="Arial"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9838" y="3015732"/>
            <a:ext cx="1929809" cy="1929809"/>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79594" y="3015731"/>
            <a:ext cx="1929810" cy="1929810"/>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89275" y="5460924"/>
            <a:ext cx="1494878" cy="1494878"/>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46946" y="5460925"/>
            <a:ext cx="1528431" cy="1528431"/>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31605" y="5460925"/>
            <a:ext cx="1494878" cy="1494878"/>
          </a:xfrm>
          <a:prstGeom prst="rect">
            <a:avLst/>
          </a:prstGeom>
        </p:spPr>
      </p:pic>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84973" t="2952" r="9230" b="3668"/>
          <a:stretch/>
        </p:blipFill>
        <p:spPr>
          <a:xfrm>
            <a:off x="3451696" y="3615170"/>
            <a:ext cx="142709" cy="730931"/>
          </a:xfrm>
          <a:prstGeom prst="rect">
            <a:avLst/>
          </a:prstGeom>
        </p:spPr>
      </p:pic>
      <p:pic>
        <p:nvPicPr>
          <p:cNvPr id="15" name="Picture 14"/>
          <p:cNvPicPr>
            <a:picLocks noChangeAspect="1"/>
          </p:cNvPicPr>
          <p:nvPr/>
        </p:nvPicPr>
        <p:blipFill rotWithShape="1">
          <a:blip r:embed="rId9">
            <a:extLst>
              <a:ext uri="{28A0092B-C50C-407E-A947-70E740481C1C}">
                <a14:useLocalDpi xmlns:a14="http://schemas.microsoft.com/office/drawing/2010/main" val="0"/>
              </a:ext>
            </a:extLst>
          </a:blip>
          <a:srcRect l="84437" t="3131" r="9722" b="6351"/>
          <a:stretch/>
        </p:blipFill>
        <p:spPr>
          <a:xfrm>
            <a:off x="5995928" y="3615169"/>
            <a:ext cx="155787" cy="749268"/>
          </a:xfrm>
          <a:prstGeom prst="rect">
            <a:avLst/>
          </a:prstGeom>
        </p:spPr>
      </p:pic>
      <p:sp>
        <p:nvSpPr>
          <p:cNvPr id="16" name="TextBox 15"/>
          <p:cNvSpPr txBox="1"/>
          <p:nvPr/>
        </p:nvSpPr>
        <p:spPr>
          <a:xfrm>
            <a:off x="2595987" y="1296843"/>
            <a:ext cx="318052" cy="400110"/>
          </a:xfrm>
          <a:prstGeom prst="rect">
            <a:avLst/>
          </a:prstGeom>
          <a:noFill/>
        </p:spPr>
        <p:txBody>
          <a:bodyPr wrap="square" rtlCol="0">
            <a:spAutoFit/>
          </a:bodyPr>
          <a:lstStyle/>
          <a:p>
            <a:r>
              <a:rPr lang="en-US" sz="2000" b="1" dirty="0"/>
              <a:t>A</a:t>
            </a:r>
            <a:endParaRPr lang="en-US" b="1" dirty="0"/>
          </a:p>
        </p:txBody>
      </p:sp>
      <p:sp>
        <p:nvSpPr>
          <p:cNvPr id="17" name="TextBox 16"/>
          <p:cNvSpPr txBox="1"/>
          <p:nvPr/>
        </p:nvSpPr>
        <p:spPr>
          <a:xfrm>
            <a:off x="1008336" y="2891906"/>
            <a:ext cx="318052" cy="400110"/>
          </a:xfrm>
          <a:prstGeom prst="rect">
            <a:avLst/>
          </a:prstGeom>
          <a:noFill/>
        </p:spPr>
        <p:txBody>
          <a:bodyPr wrap="square" rtlCol="0">
            <a:spAutoFit/>
          </a:bodyPr>
          <a:lstStyle/>
          <a:p>
            <a:r>
              <a:rPr lang="en-US" sz="2000" b="1" dirty="0"/>
              <a:t>B</a:t>
            </a:r>
            <a:endParaRPr lang="en-US" b="1" dirty="0"/>
          </a:p>
        </p:txBody>
      </p:sp>
      <p:sp>
        <p:nvSpPr>
          <p:cNvPr id="18" name="TextBox 17"/>
          <p:cNvSpPr txBox="1"/>
          <p:nvPr/>
        </p:nvSpPr>
        <p:spPr>
          <a:xfrm>
            <a:off x="1182157" y="5260868"/>
            <a:ext cx="318052" cy="400110"/>
          </a:xfrm>
          <a:prstGeom prst="rect">
            <a:avLst/>
          </a:prstGeom>
          <a:noFill/>
        </p:spPr>
        <p:txBody>
          <a:bodyPr wrap="square" rtlCol="0">
            <a:spAutoFit/>
          </a:bodyPr>
          <a:lstStyle/>
          <a:p>
            <a:r>
              <a:rPr lang="en-US" sz="2000" b="1" dirty="0"/>
              <a:t>C</a:t>
            </a:r>
            <a:endParaRPr lang="en-US" b="1" dirty="0"/>
          </a:p>
        </p:txBody>
      </p:sp>
      <p:sp>
        <p:nvSpPr>
          <p:cNvPr id="19" name="TextBox 18"/>
          <p:cNvSpPr txBox="1"/>
          <p:nvPr/>
        </p:nvSpPr>
        <p:spPr>
          <a:xfrm>
            <a:off x="5909405" y="3430503"/>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20" name="TextBox 19"/>
          <p:cNvSpPr txBox="1"/>
          <p:nvPr/>
        </p:nvSpPr>
        <p:spPr>
          <a:xfrm>
            <a:off x="5919009" y="4364437"/>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23" name="TextBox 22"/>
          <p:cNvSpPr txBox="1"/>
          <p:nvPr/>
        </p:nvSpPr>
        <p:spPr>
          <a:xfrm>
            <a:off x="3247154" y="3440023"/>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24" name="TextBox 23"/>
          <p:cNvSpPr txBox="1"/>
          <p:nvPr/>
        </p:nvSpPr>
        <p:spPr>
          <a:xfrm>
            <a:off x="3256758" y="4373957"/>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27" name="TextBox 26"/>
          <p:cNvSpPr txBox="1">
            <a:spLocks/>
          </p:cNvSpPr>
          <p:nvPr/>
        </p:nvSpPr>
        <p:spPr>
          <a:xfrm>
            <a:off x="3319384" y="2384355"/>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p>
        </p:txBody>
      </p:sp>
      <p:sp>
        <p:nvSpPr>
          <p:cNvPr id="28" name="TextBox 27"/>
          <p:cNvSpPr txBox="1">
            <a:spLocks/>
          </p:cNvSpPr>
          <p:nvPr/>
        </p:nvSpPr>
        <p:spPr>
          <a:xfrm>
            <a:off x="3198839" y="168814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9" name="TextBox 28"/>
          <p:cNvSpPr txBox="1">
            <a:spLocks/>
          </p:cNvSpPr>
          <p:nvPr/>
        </p:nvSpPr>
        <p:spPr>
          <a:xfrm>
            <a:off x="3768734" y="1557344"/>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0" name="TextBox 29"/>
          <p:cNvSpPr txBox="1">
            <a:spLocks/>
          </p:cNvSpPr>
          <p:nvPr/>
        </p:nvSpPr>
        <p:spPr>
          <a:xfrm>
            <a:off x="4100503" y="199669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1" name="TextBox 30"/>
          <p:cNvSpPr txBox="1">
            <a:spLocks/>
          </p:cNvSpPr>
          <p:nvPr/>
        </p:nvSpPr>
        <p:spPr>
          <a:xfrm>
            <a:off x="1531605" y="427393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p>
        </p:txBody>
      </p:sp>
      <p:sp>
        <p:nvSpPr>
          <p:cNvPr id="32" name="TextBox 31"/>
          <p:cNvSpPr txBox="1">
            <a:spLocks/>
          </p:cNvSpPr>
          <p:nvPr/>
        </p:nvSpPr>
        <p:spPr>
          <a:xfrm>
            <a:off x="1500209" y="347715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33" name="TextBox 32"/>
          <p:cNvSpPr txBox="1">
            <a:spLocks/>
          </p:cNvSpPr>
          <p:nvPr/>
        </p:nvSpPr>
        <p:spPr>
          <a:xfrm>
            <a:off x="1863735" y="3959112"/>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4" name="TextBox 33"/>
          <p:cNvSpPr txBox="1">
            <a:spLocks/>
          </p:cNvSpPr>
          <p:nvPr/>
        </p:nvSpPr>
        <p:spPr>
          <a:xfrm>
            <a:off x="2334112" y="4443537"/>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5" name="TextBox 34"/>
          <p:cNvSpPr txBox="1">
            <a:spLocks/>
          </p:cNvSpPr>
          <p:nvPr/>
        </p:nvSpPr>
        <p:spPr>
          <a:xfrm>
            <a:off x="4263922" y="4279379"/>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1</a:t>
            </a:r>
          </a:p>
        </p:txBody>
      </p:sp>
      <p:sp>
        <p:nvSpPr>
          <p:cNvPr id="36" name="TextBox 35"/>
          <p:cNvSpPr txBox="1">
            <a:spLocks/>
          </p:cNvSpPr>
          <p:nvPr/>
        </p:nvSpPr>
        <p:spPr>
          <a:xfrm>
            <a:off x="4183503" y="3477156"/>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2</a:t>
            </a:r>
          </a:p>
        </p:txBody>
      </p:sp>
      <p:sp>
        <p:nvSpPr>
          <p:cNvPr id="37" name="TextBox 36"/>
          <p:cNvSpPr txBox="1">
            <a:spLocks/>
          </p:cNvSpPr>
          <p:nvPr/>
        </p:nvSpPr>
        <p:spPr>
          <a:xfrm>
            <a:off x="4534384" y="3921224"/>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3</a:t>
            </a:r>
          </a:p>
        </p:txBody>
      </p:sp>
      <p:sp>
        <p:nvSpPr>
          <p:cNvPr id="38" name="TextBox 37"/>
          <p:cNvSpPr txBox="1">
            <a:spLocks/>
          </p:cNvSpPr>
          <p:nvPr/>
        </p:nvSpPr>
        <p:spPr>
          <a:xfrm>
            <a:off x="5018083" y="4456771"/>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4</a:t>
            </a:r>
          </a:p>
        </p:txBody>
      </p:sp>
    </p:spTree>
    <p:extLst>
      <p:ext uri="{BB962C8B-B14F-4D97-AF65-F5344CB8AC3E}">
        <p14:creationId xmlns:p14="http://schemas.microsoft.com/office/powerpoint/2010/main" val="20068052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3066" y="1906731"/>
            <a:ext cx="4800360" cy="2039919"/>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6277" y="4356500"/>
            <a:ext cx="2359162" cy="2359162"/>
          </a:xfrm>
          <a:prstGeom prst="rect">
            <a:avLst/>
          </a:prstGeom>
        </p:spPr>
      </p:pic>
      <p:cxnSp>
        <p:nvCxnSpPr>
          <p:cNvPr id="19" name="Straight Connector 18"/>
          <p:cNvCxnSpPr/>
          <p:nvPr/>
        </p:nvCxnSpPr>
        <p:spPr>
          <a:xfrm>
            <a:off x="3750151" y="2418805"/>
            <a:ext cx="0" cy="15808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4221709" y="2422859"/>
            <a:ext cx="0" cy="15808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3742045" y="2572838"/>
            <a:ext cx="4837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4090646" y="2580946"/>
            <a:ext cx="0" cy="41751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2562693" y="3946650"/>
            <a:ext cx="520037" cy="1191399"/>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3111893" y="3946650"/>
            <a:ext cx="1733547" cy="1191399"/>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3832502" y="1787622"/>
            <a:ext cx="608695" cy="332399"/>
          </a:xfrm>
          <a:prstGeom prst="rect">
            <a:avLst/>
          </a:prstGeom>
          <a:noFill/>
        </p:spPr>
        <p:txBody>
          <a:bodyPr wrap="square" rtlCol="0">
            <a:spAutoFit/>
          </a:bodyPr>
          <a:lstStyle/>
          <a:p>
            <a:r>
              <a:rPr lang="en-US" sz="1560" dirty="0"/>
              <a:t>(</a:t>
            </a:r>
            <a:r>
              <a:rPr lang="en-US" sz="1560" dirty="0" err="1"/>
              <a:t>i</a:t>
            </a:r>
            <a:r>
              <a:rPr lang="en-US" sz="1560" dirty="0"/>
              <a:t>)</a:t>
            </a:r>
          </a:p>
        </p:txBody>
      </p:sp>
      <p:sp>
        <p:nvSpPr>
          <p:cNvPr id="27" name="TextBox 26"/>
          <p:cNvSpPr txBox="1"/>
          <p:nvPr/>
        </p:nvSpPr>
        <p:spPr>
          <a:xfrm>
            <a:off x="4845440" y="3008395"/>
            <a:ext cx="451873" cy="332399"/>
          </a:xfrm>
          <a:prstGeom prst="rect">
            <a:avLst/>
          </a:prstGeom>
          <a:noFill/>
        </p:spPr>
        <p:txBody>
          <a:bodyPr wrap="square" rtlCol="0">
            <a:spAutoFit/>
          </a:bodyPr>
          <a:lstStyle/>
          <a:p>
            <a:r>
              <a:rPr lang="en-US" sz="1560" dirty="0"/>
              <a:t>(ii)</a:t>
            </a:r>
          </a:p>
        </p:txBody>
      </p:sp>
      <p:sp>
        <p:nvSpPr>
          <p:cNvPr id="28" name="TextBox 27"/>
          <p:cNvSpPr txBox="1"/>
          <p:nvPr/>
        </p:nvSpPr>
        <p:spPr>
          <a:xfrm>
            <a:off x="2261586" y="2964904"/>
            <a:ext cx="451873" cy="332399"/>
          </a:xfrm>
          <a:prstGeom prst="rect">
            <a:avLst/>
          </a:prstGeom>
          <a:noFill/>
        </p:spPr>
        <p:txBody>
          <a:bodyPr wrap="square" rtlCol="0">
            <a:spAutoFit/>
          </a:bodyPr>
          <a:lstStyle/>
          <a:p>
            <a:r>
              <a:rPr lang="en-US" sz="1560" dirty="0"/>
              <a:t>(iii)</a:t>
            </a:r>
          </a:p>
        </p:txBody>
      </p:sp>
      <p:sp>
        <p:nvSpPr>
          <p:cNvPr id="29" name="TextBox 28"/>
          <p:cNvSpPr txBox="1"/>
          <p:nvPr/>
        </p:nvSpPr>
        <p:spPr>
          <a:xfrm>
            <a:off x="3410429" y="4011026"/>
            <a:ext cx="451873" cy="332399"/>
          </a:xfrm>
          <a:prstGeom prst="rect">
            <a:avLst/>
          </a:prstGeom>
          <a:noFill/>
        </p:spPr>
        <p:txBody>
          <a:bodyPr wrap="square" rtlCol="0">
            <a:spAutoFit/>
          </a:bodyPr>
          <a:lstStyle/>
          <a:p>
            <a:r>
              <a:rPr lang="en-US" sz="1560" dirty="0"/>
              <a:t>(iv)</a:t>
            </a:r>
          </a:p>
        </p:txBody>
      </p:sp>
      <p:sp>
        <p:nvSpPr>
          <p:cNvPr id="30" name="TextBox 29"/>
          <p:cNvSpPr txBox="1"/>
          <p:nvPr/>
        </p:nvSpPr>
        <p:spPr>
          <a:xfrm>
            <a:off x="2072771" y="5262960"/>
            <a:ext cx="451873" cy="332399"/>
          </a:xfrm>
          <a:prstGeom prst="rect">
            <a:avLst/>
          </a:prstGeom>
          <a:noFill/>
        </p:spPr>
        <p:txBody>
          <a:bodyPr wrap="square" rtlCol="0">
            <a:spAutoFit/>
          </a:bodyPr>
          <a:lstStyle/>
          <a:p>
            <a:r>
              <a:rPr lang="en-US" sz="1560" dirty="0"/>
              <a:t>(v)</a:t>
            </a:r>
          </a:p>
        </p:txBody>
      </p:sp>
      <p:sp>
        <p:nvSpPr>
          <p:cNvPr id="31" name="TextBox 30"/>
          <p:cNvSpPr txBox="1"/>
          <p:nvPr/>
        </p:nvSpPr>
        <p:spPr>
          <a:xfrm>
            <a:off x="4845438" y="3258963"/>
            <a:ext cx="960002" cy="452432"/>
          </a:xfrm>
          <a:prstGeom prst="rect">
            <a:avLst/>
          </a:prstGeom>
          <a:noFill/>
        </p:spPr>
        <p:txBody>
          <a:bodyPr wrap="square" rtlCol="0">
            <a:spAutoFit/>
          </a:bodyPr>
          <a:lstStyle/>
          <a:p>
            <a:r>
              <a:rPr lang="en-US" sz="1170" dirty="0">
                <a:latin typeface="Arial" charset="0"/>
                <a:ea typeface="Arial" charset="0"/>
                <a:cs typeface="Arial" charset="0"/>
              </a:rPr>
              <a:t>Score Matrix</a:t>
            </a:r>
          </a:p>
        </p:txBody>
      </p:sp>
      <p:sp>
        <p:nvSpPr>
          <p:cNvPr id="32" name="TextBox 31"/>
          <p:cNvSpPr txBox="1"/>
          <p:nvPr/>
        </p:nvSpPr>
        <p:spPr>
          <a:xfrm>
            <a:off x="1882720" y="3220179"/>
            <a:ext cx="709981" cy="272382"/>
          </a:xfrm>
          <a:prstGeom prst="rect">
            <a:avLst/>
          </a:prstGeom>
          <a:noFill/>
        </p:spPr>
        <p:txBody>
          <a:bodyPr wrap="square" rtlCol="0">
            <a:spAutoFit/>
          </a:bodyPr>
          <a:lstStyle/>
          <a:p>
            <a:r>
              <a:rPr lang="en-US" sz="1170">
                <a:latin typeface="Arial" charset="0"/>
                <a:ea typeface="Arial" charset="0"/>
                <a:cs typeface="Arial" charset="0"/>
              </a:rPr>
              <a:t>BPfilter</a:t>
            </a:r>
            <a:endParaRPr lang="en-US" sz="1170" dirty="0">
              <a:latin typeface="Arial" charset="0"/>
              <a:ea typeface="Arial" charset="0"/>
              <a:cs typeface="Arial" charset="0"/>
            </a:endParaRPr>
          </a:p>
        </p:txBody>
      </p:sp>
      <p:sp>
        <p:nvSpPr>
          <p:cNvPr id="33" name="TextBox 32"/>
          <p:cNvSpPr txBox="1"/>
          <p:nvPr/>
        </p:nvSpPr>
        <p:spPr>
          <a:xfrm>
            <a:off x="1790122" y="5539922"/>
            <a:ext cx="763471" cy="272382"/>
          </a:xfrm>
          <a:prstGeom prst="rect">
            <a:avLst/>
          </a:prstGeom>
          <a:noFill/>
        </p:spPr>
        <p:txBody>
          <a:bodyPr wrap="square" rtlCol="0">
            <a:spAutoFit/>
          </a:bodyPr>
          <a:lstStyle/>
          <a:p>
            <a:r>
              <a:rPr lang="en-US" sz="1170">
                <a:latin typeface="Arial" charset="0"/>
                <a:ea typeface="Arial" charset="0"/>
                <a:cs typeface="Arial" charset="0"/>
              </a:rPr>
              <a:t>WCplot</a:t>
            </a:r>
            <a:endParaRPr lang="en-US" sz="1170" dirty="0">
              <a:latin typeface="Arial" charset="0"/>
              <a:ea typeface="Arial" charset="0"/>
              <a:cs typeface="Arial" charset="0"/>
            </a:endParaRPr>
          </a:p>
        </p:txBody>
      </p:sp>
      <p:sp>
        <p:nvSpPr>
          <p:cNvPr id="35" name="Rectangle 34"/>
          <p:cNvSpPr/>
          <p:nvPr/>
        </p:nvSpPr>
        <p:spPr>
          <a:xfrm>
            <a:off x="809626" y="7009338"/>
            <a:ext cx="5943599" cy="2292935"/>
          </a:xfrm>
          <a:prstGeom prst="rect">
            <a:avLst/>
          </a:prstGeom>
        </p:spPr>
        <p:txBody>
          <a:bodyPr wrap="square">
            <a:spAutoFit/>
          </a:bodyPr>
          <a:lstStyle/>
          <a:p>
            <a:pPr algn="just"/>
            <a:r>
              <a:rPr lang="en-US" sz="1100" b="1" dirty="0">
                <a:latin typeface="Arial" charset="0"/>
                <a:ea typeface="Arial" charset="0"/>
                <a:cs typeface="Arial" charset="0"/>
              </a:rPr>
              <a:t>Figure 4: </a:t>
            </a:r>
            <a:r>
              <a:rPr lang="en-US" sz="1100" dirty="0">
                <a:latin typeface="Arial" charset="0"/>
                <a:ea typeface="Arial" charset="0"/>
                <a:cs typeface="Arial" charset="0"/>
              </a:rPr>
              <a:t>The schematic for second order </a:t>
            </a:r>
            <a:r>
              <a:rPr lang="en-US" sz="1100" i="1" dirty="0">
                <a:latin typeface="Arial" charset="0"/>
                <a:ea typeface="Arial" charset="0"/>
                <a:cs typeface="Arial" charset="0"/>
              </a:rPr>
              <a:t>in silico </a:t>
            </a:r>
            <a:r>
              <a:rPr lang="en-US" sz="1100" dirty="0">
                <a:latin typeface="Arial" charset="0"/>
                <a:ea typeface="Arial" charset="0"/>
                <a:cs typeface="Arial" charset="0"/>
              </a:rPr>
              <a:t>mutagenesis (</a:t>
            </a:r>
            <a:r>
              <a:rPr lang="en-US" sz="1100" dirty="0" err="1">
                <a:latin typeface="Arial" charset="0"/>
                <a:ea typeface="Arial" charset="0"/>
                <a:cs typeface="Arial" charset="0"/>
              </a:rPr>
              <a:t>SoM</a:t>
            </a:r>
            <a:r>
              <a:rPr lang="en-US" sz="1100" dirty="0">
                <a:latin typeface="Arial" charset="0"/>
                <a:ea typeface="Arial" charset="0"/>
                <a:cs typeface="Arial" charset="0"/>
              </a:rPr>
              <a:t>). (</a:t>
            </a:r>
            <a:r>
              <a:rPr lang="en-US" sz="1100" dirty="0" err="1">
                <a:latin typeface="Arial" charset="0"/>
                <a:ea typeface="Arial" charset="0"/>
                <a:cs typeface="Arial" charset="0"/>
              </a:rPr>
              <a:t>i</a:t>
            </a:r>
            <a:r>
              <a:rPr lang="en-US" sz="1100" dirty="0">
                <a:latin typeface="Arial" charset="0"/>
                <a:ea typeface="Arial" charset="0"/>
                <a:cs typeface="Arial" charset="0"/>
              </a:rPr>
              <a:t>) For a given sequence of length </a:t>
            </a:r>
            <a:r>
              <a:rPr lang="en-US" sz="1100" i="1" dirty="0">
                <a:latin typeface="Arial" charset="0"/>
                <a:ea typeface="Arial" charset="0"/>
                <a:cs typeface="Arial" charset="0"/>
              </a:rPr>
              <a:t>L</a:t>
            </a:r>
            <a:r>
              <a:rPr lang="en-US" sz="1100" dirty="0">
                <a:latin typeface="Arial" charset="0"/>
                <a:ea typeface="Arial" charset="0"/>
                <a:cs typeface="Arial" charset="0"/>
              </a:rPr>
              <a:t>, we perform saturated pairwise mutagenesis, mutating every possible pair of sites to all pairs of nucleotides. (ii) For a given pair of sites, we produce 15 mutant sequences in addition to the WT and get the scores of each sequence from the NN. The off diagonal of the score matrix corresponds to the complementary nucleotide pairings for </a:t>
            </a:r>
            <a:r>
              <a:rPr lang="en-US" sz="1100" dirty="0" err="1">
                <a:latin typeface="Arial" charset="0"/>
                <a:ea typeface="Arial" charset="0"/>
                <a:cs typeface="Arial" charset="0"/>
              </a:rPr>
              <a:t>watson</a:t>
            </a:r>
            <a:r>
              <a:rPr lang="en-US" sz="1100" dirty="0">
                <a:latin typeface="Arial" charset="0"/>
                <a:ea typeface="Arial" charset="0"/>
                <a:cs typeface="Arial" charset="0"/>
              </a:rPr>
              <a:t> crick base pairs. If these sites are base paired, we’d expect the NN to output high scores for the sequences with complementary mutations that maintain </a:t>
            </a:r>
            <a:r>
              <a:rPr lang="en-US" sz="1100" dirty="0" err="1">
                <a:latin typeface="Arial" charset="0"/>
                <a:ea typeface="Arial" charset="0"/>
                <a:cs typeface="Arial" charset="0"/>
              </a:rPr>
              <a:t>watson</a:t>
            </a:r>
            <a:r>
              <a:rPr lang="en-US" sz="1100" dirty="0">
                <a:latin typeface="Arial" charset="0"/>
                <a:ea typeface="Arial" charset="0"/>
                <a:cs typeface="Arial" charset="0"/>
              </a:rPr>
              <a:t> crick base pairs. (iii) To reduce the dimensionality of each score matrix, we employ a </a:t>
            </a:r>
            <a:r>
              <a:rPr lang="en-US" sz="1100" dirty="0" err="1">
                <a:latin typeface="Arial" charset="0"/>
                <a:ea typeface="Arial" charset="0"/>
                <a:cs typeface="Arial" charset="0"/>
              </a:rPr>
              <a:t>BPfilter</a:t>
            </a:r>
            <a:r>
              <a:rPr lang="en-US" sz="1100" dirty="0">
                <a:latin typeface="Arial" charset="0"/>
                <a:ea typeface="Arial" charset="0"/>
                <a:cs typeface="Arial" charset="0"/>
              </a:rPr>
              <a:t>. (iv) We perform element-wise multiplication and sum the values to retrieve a single </a:t>
            </a:r>
            <a:r>
              <a:rPr lang="en-US" sz="1100" dirty="0" err="1">
                <a:latin typeface="Arial" charset="0"/>
                <a:ea typeface="Arial" charset="0"/>
                <a:cs typeface="Arial" charset="0"/>
              </a:rPr>
              <a:t>SoM</a:t>
            </a:r>
            <a:r>
              <a:rPr lang="en-US" sz="1100" dirty="0">
                <a:latin typeface="Arial" charset="0"/>
                <a:ea typeface="Arial" charset="0"/>
                <a:cs typeface="Arial" charset="0"/>
              </a:rPr>
              <a:t> score. (v) We </a:t>
            </a:r>
            <a:r>
              <a:rPr lang="en-US" sz="1100" dirty="0" err="1">
                <a:latin typeface="Arial" charset="0"/>
                <a:ea typeface="Arial" charset="0"/>
                <a:cs typeface="Arial" charset="0"/>
              </a:rPr>
              <a:t>denoise</a:t>
            </a:r>
            <a:r>
              <a:rPr lang="en-US" sz="1100" dirty="0">
                <a:latin typeface="Arial" charset="0"/>
                <a:ea typeface="Arial" charset="0"/>
                <a:cs typeface="Arial" charset="0"/>
              </a:rPr>
              <a:t> the </a:t>
            </a:r>
            <a:r>
              <a:rPr lang="en-US" sz="1100" dirty="0" err="1">
                <a:latin typeface="Arial" charset="0"/>
                <a:ea typeface="Arial" charset="0"/>
                <a:cs typeface="Arial" charset="0"/>
              </a:rPr>
              <a:t>SoM</a:t>
            </a:r>
            <a:r>
              <a:rPr lang="en-US" sz="1100" dirty="0">
                <a:latin typeface="Arial" charset="0"/>
                <a:ea typeface="Arial" charset="0"/>
                <a:cs typeface="Arial" charset="0"/>
              </a:rPr>
              <a:t> scores by averaging </a:t>
            </a:r>
            <a:r>
              <a:rPr lang="en-US" sz="1100" dirty="0" err="1">
                <a:latin typeface="Arial" charset="0"/>
                <a:ea typeface="Arial" charset="0"/>
                <a:cs typeface="Arial" charset="0"/>
              </a:rPr>
              <a:t>SoM</a:t>
            </a:r>
            <a:r>
              <a:rPr lang="en-US" sz="1100" dirty="0">
                <a:latin typeface="Arial" charset="0"/>
                <a:ea typeface="Arial" charset="0"/>
                <a:cs typeface="Arial" charset="0"/>
              </a:rPr>
              <a:t> scores across multiple sequences and perform an APC correction. The </a:t>
            </a:r>
            <a:r>
              <a:rPr lang="en-US" sz="1100" dirty="0" err="1">
                <a:latin typeface="Arial" charset="0"/>
                <a:ea typeface="Arial" charset="0"/>
                <a:cs typeface="Arial" charset="0"/>
              </a:rPr>
              <a:t>SoM</a:t>
            </a:r>
            <a:r>
              <a:rPr lang="en-US" sz="1100" dirty="0">
                <a:latin typeface="Arial" charset="0"/>
                <a:ea typeface="Arial" charset="0"/>
                <a:cs typeface="Arial" charset="0"/>
              </a:rPr>
              <a:t> scores are then plotted according to the positions in the original sequence that were mutated with the </a:t>
            </a:r>
            <a:r>
              <a:rPr lang="en-US" sz="1100" dirty="0" err="1">
                <a:latin typeface="Arial" charset="0"/>
                <a:ea typeface="Arial" charset="0"/>
                <a:cs typeface="Arial" charset="0"/>
              </a:rPr>
              <a:t>colour</a:t>
            </a:r>
            <a:r>
              <a:rPr lang="en-US" sz="1100" dirty="0">
                <a:latin typeface="Arial" charset="0"/>
                <a:ea typeface="Arial" charset="0"/>
                <a:cs typeface="Arial" charset="0"/>
              </a:rPr>
              <a:t> showing the gradient of </a:t>
            </a:r>
            <a:r>
              <a:rPr lang="en-US" sz="1100" dirty="0" err="1">
                <a:latin typeface="Arial" charset="0"/>
                <a:ea typeface="Arial" charset="0"/>
                <a:cs typeface="Arial" charset="0"/>
              </a:rPr>
              <a:t>SoM</a:t>
            </a:r>
            <a:r>
              <a:rPr lang="en-US" sz="1100" dirty="0">
                <a:latin typeface="Arial" charset="0"/>
                <a:ea typeface="Arial" charset="0"/>
                <a:cs typeface="Arial" charset="0"/>
              </a:rPr>
              <a:t> scores with darker blue showing a higher </a:t>
            </a:r>
            <a:r>
              <a:rPr lang="en-US" sz="1100" dirty="0" err="1">
                <a:latin typeface="Arial" charset="0"/>
                <a:ea typeface="Arial" charset="0"/>
                <a:cs typeface="Arial" charset="0"/>
              </a:rPr>
              <a:t>SoM</a:t>
            </a:r>
            <a:r>
              <a:rPr lang="en-US" sz="1100" dirty="0">
                <a:latin typeface="Arial" charset="0"/>
                <a:ea typeface="Arial" charset="0"/>
                <a:cs typeface="Arial" charset="0"/>
              </a:rPr>
              <a:t> score. </a:t>
            </a:r>
            <a:endParaRPr lang="en-US" sz="1100" b="1" dirty="0">
              <a:latin typeface="Arial" charset="0"/>
              <a:ea typeface="Arial" charset="0"/>
              <a:cs typeface="Arial" charset="0"/>
            </a:endParaRPr>
          </a:p>
        </p:txBody>
      </p:sp>
    </p:spTree>
    <p:extLst>
      <p:ext uri="{BB962C8B-B14F-4D97-AF65-F5344CB8AC3E}">
        <p14:creationId xmlns:p14="http://schemas.microsoft.com/office/powerpoint/2010/main" val="6420376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1351" y="4434976"/>
            <a:ext cx="2770632" cy="2770632"/>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35524" y="1492523"/>
            <a:ext cx="1803400" cy="2150844"/>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t="6376"/>
          <a:stretch/>
        </p:blipFill>
        <p:spPr>
          <a:xfrm>
            <a:off x="5045074" y="4733770"/>
            <a:ext cx="1384300" cy="2425172"/>
          </a:xfrm>
          <a:prstGeom prst="rect">
            <a:avLst/>
          </a:prstGeom>
        </p:spPr>
      </p:pic>
      <p:sp>
        <p:nvSpPr>
          <p:cNvPr id="10" name="TextBox 9"/>
          <p:cNvSpPr txBox="1"/>
          <p:nvPr/>
        </p:nvSpPr>
        <p:spPr>
          <a:xfrm>
            <a:off x="809625" y="7455410"/>
            <a:ext cx="5943600" cy="1954381"/>
          </a:xfrm>
          <a:prstGeom prst="rect">
            <a:avLst/>
          </a:prstGeom>
          <a:noFill/>
        </p:spPr>
        <p:txBody>
          <a:bodyPr wrap="square" rtlCol="0">
            <a:spAutoFit/>
          </a:bodyPr>
          <a:lstStyle/>
          <a:p>
            <a:pPr algn="just"/>
            <a:r>
              <a:rPr lang="en-US" sz="1100" b="1" dirty="0">
                <a:latin typeface="Arial" charset="0"/>
                <a:ea typeface="Arial" charset="0"/>
                <a:cs typeface="Arial" charset="0"/>
              </a:rPr>
              <a:t>Figure 5</a:t>
            </a:r>
            <a:r>
              <a:rPr lang="en-US" sz="1100" dirty="0">
                <a:latin typeface="Arial" charset="0"/>
                <a:ea typeface="Arial" charset="0"/>
                <a:cs typeface="Arial" charset="0"/>
              </a:rPr>
              <a:t>: </a:t>
            </a:r>
            <a:r>
              <a:rPr lang="en-US" sz="1100" dirty="0" err="1">
                <a:latin typeface="Arial" charset="0"/>
                <a:ea typeface="Arial" charset="0"/>
                <a:cs typeface="Arial" charset="0"/>
              </a:rPr>
              <a:t>SoM</a:t>
            </a:r>
            <a:r>
              <a:rPr lang="en-US" sz="1100" dirty="0">
                <a:latin typeface="Arial" charset="0"/>
                <a:ea typeface="Arial" charset="0"/>
                <a:cs typeface="Arial" charset="0"/>
              </a:rPr>
              <a:t> scores (blue) from the MLP trained on (A) </a:t>
            </a:r>
            <a:r>
              <a:rPr lang="en-US" sz="1100" dirty="0" err="1">
                <a:latin typeface="Arial" charset="0"/>
                <a:ea typeface="Arial" charset="0"/>
                <a:cs typeface="Arial" charset="0"/>
              </a:rPr>
              <a:t>tRNA</a:t>
            </a:r>
            <a:r>
              <a:rPr lang="en-US" sz="1100" dirty="0">
                <a:latin typeface="Arial" charset="0"/>
                <a:ea typeface="Arial" charset="0"/>
                <a:cs typeface="Arial" charset="0"/>
              </a:rPr>
              <a:t> </a:t>
            </a:r>
            <a:r>
              <a:rPr lang="mr-IN" sz="1100" dirty="0">
                <a:latin typeface="Arial" charset="0"/>
                <a:ea typeface="Arial" charset="0"/>
                <a:cs typeface="Arial" charset="0"/>
              </a:rPr>
              <a:t>–</a:t>
            </a:r>
            <a:r>
              <a:rPr lang="en-US" sz="1100" dirty="0">
                <a:latin typeface="Arial" charset="0"/>
                <a:ea typeface="Arial" charset="0"/>
                <a:cs typeface="Arial" charset="0"/>
              </a:rPr>
              <a:t> RF00005 and (B) Glycine Riboswitch </a:t>
            </a:r>
            <a:r>
              <a:rPr lang="mr-IN" sz="1100" dirty="0">
                <a:latin typeface="Arial" charset="0"/>
                <a:ea typeface="Arial" charset="0"/>
                <a:cs typeface="Arial" charset="0"/>
              </a:rPr>
              <a:t>–</a:t>
            </a:r>
            <a:r>
              <a:rPr lang="en-US" sz="1100" dirty="0">
                <a:latin typeface="Arial" charset="0"/>
                <a:ea typeface="Arial" charset="0"/>
                <a:cs typeface="Arial" charset="0"/>
              </a:rPr>
              <a:t> RF00504, compared to the secondary structure (SS) predicted by Infernal (green) and the WC annotation from respective PDB structures, extracted using FR3D (purple stars). Folded structures generated by R2R (Weinberg and Breaker, 2011) </a:t>
            </a:r>
            <a:r>
              <a:rPr lang="en-US" sz="1100" dirty="0" smtClean="0">
                <a:latin typeface="Arial" charset="0"/>
                <a:ea typeface="Arial" charset="0"/>
                <a:cs typeface="Arial" charset="0"/>
              </a:rPr>
              <a:t>are </a:t>
            </a:r>
            <a:r>
              <a:rPr lang="en-US" sz="1100" dirty="0">
                <a:latin typeface="Arial" charset="0"/>
                <a:ea typeface="Arial" charset="0"/>
                <a:cs typeface="Arial" charset="0"/>
              </a:rPr>
              <a:t>next to each plot. Base pairs with statistically significant covariation are shaded in green. Red, black, grey and white dots show nucleotides that are 97%, 90%, 75% and 50% conserved respectively. R and Y correspond to purines (A,G) and pyrimidines (C,U) respectively. The plots show that the MLP is learning covariation corresponding to true base pairs. We expected </a:t>
            </a:r>
            <a:r>
              <a:rPr lang="en-US" sz="1100" dirty="0" err="1">
                <a:latin typeface="Arial" charset="0"/>
                <a:ea typeface="Arial" charset="0"/>
                <a:cs typeface="Arial" charset="0"/>
              </a:rPr>
              <a:t>SoM</a:t>
            </a:r>
            <a:r>
              <a:rPr lang="en-US" sz="1100" dirty="0">
                <a:latin typeface="Arial" charset="0"/>
                <a:ea typeface="Arial" charset="0"/>
                <a:cs typeface="Arial" charset="0"/>
              </a:rPr>
              <a:t> to mainly elucidate complementary </a:t>
            </a:r>
            <a:r>
              <a:rPr lang="en-US" sz="1100" dirty="0" err="1">
                <a:latin typeface="Arial" charset="0"/>
                <a:ea typeface="Arial" charset="0"/>
                <a:cs typeface="Arial" charset="0"/>
              </a:rPr>
              <a:t>watson</a:t>
            </a:r>
            <a:r>
              <a:rPr lang="en-US" sz="1100" dirty="0">
                <a:latin typeface="Arial" charset="0"/>
                <a:ea typeface="Arial" charset="0"/>
                <a:cs typeface="Arial" charset="0"/>
              </a:rPr>
              <a:t> crick pairs, but high scores are found where there aren’t WC annotations, but are still true </a:t>
            </a:r>
            <a:r>
              <a:rPr lang="en-US" sz="1100" dirty="0" err="1">
                <a:latin typeface="Arial" charset="0"/>
                <a:ea typeface="Arial" charset="0"/>
                <a:cs typeface="Arial" charset="0"/>
              </a:rPr>
              <a:t>covarying</a:t>
            </a:r>
            <a:r>
              <a:rPr lang="en-US" sz="1100" dirty="0">
                <a:latin typeface="Arial" charset="0"/>
                <a:ea typeface="Arial" charset="0"/>
                <a:cs typeface="Arial" charset="0"/>
              </a:rPr>
              <a:t> pairs as found by Infernal.</a:t>
            </a: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61352" y="1411003"/>
            <a:ext cx="2774173" cy="2774173"/>
          </a:xfrm>
          <a:prstGeom prst="rect">
            <a:avLst/>
          </a:prstGeom>
        </p:spPr>
      </p:pic>
      <p:sp>
        <p:nvSpPr>
          <p:cNvPr id="12" name="TextBox 11"/>
          <p:cNvSpPr txBox="1"/>
          <p:nvPr/>
        </p:nvSpPr>
        <p:spPr>
          <a:xfrm>
            <a:off x="942147" y="2144236"/>
            <a:ext cx="1119205" cy="769441"/>
          </a:xfrm>
          <a:prstGeom prst="rect">
            <a:avLst/>
          </a:prstGeom>
          <a:noFill/>
        </p:spPr>
        <p:txBody>
          <a:bodyPr wrap="square" rtlCol="0">
            <a:spAutoFit/>
          </a:bodyPr>
          <a:lstStyle/>
          <a:p>
            <a:r>
              <a:rPr lang="en-US" sz="2000" b="1" dirty="0"/>
              <a:t>A </a:t>
            </a:r>
          </a:p>
          <a:p>
            <a:r>
              <a:rPr lang="en-US" sz="1200" dirty="0" err="1">
                <a:latin typeface="Arial" charset="0"/>
                <a:ea typeface="Arial" charset="0"/>
                <a:cs typeface="Arial" charset="0"/>
              </a:rPr>
              <a:t>tRNA</a:t>
            </a:r>
            <a:r>
              <a:rPr lang="en-US" sz="1200" dirty="0">
                <a:latin typeface="Arial" charset="0"/>
                <a:ea typeface="Arial" charset="0"/>
                <a:cs typeface="Arial" charset="0"/>
              </a:rPr>
              <a:t> (RF00005)</a:t>
            </a:r>
            <a:endParaRPr lang="en-US" sz="1100" dirty="0">
              <a:latin typeface="Arial" charset="0"/>
              <a:ea typeface="Arial" charset="0"/>
              <a:cs typeface="Arial" charset="0"/>
            </a:endParaRPr>
          </a:p>
        </p:txBody>
      </p:sp>
      <p:sp>
        <p:nvSpPr>
          <p:cNvPr id="13" name="TextBox 12"/>
          <p:cNvSpPr txBox="1"/>
          <p:nvPr/>
        </p:nvSpPr>
        <p:spPr>
          <a:xfrm>
            <a:off x="993723" y="4627228"/>
            <a:ext cx="1119205" cy="954107"/>
          </a:xfrm>
          <a:prstGeom prst="rect">
            <a:avLst/>
          </a:prstGeom>
          <a:noFill/>
        </p:spPr>
        <p:txBody>
          <a:bodyPr wrap="square" rtlCol="0">
            <a:spAutoFit/>
          </a:bodyPr>
          <a:lstStyle/>
          <a:p>
            <a:r>
              <a:rPr lang="en-US" sz="2000" b="1" dirty="0"/>
              <a:t>B</a:t>
            </a:r>
          </a:p>
          <a:p>
            <a:r>
              <a:rPr lang="en-US" sz="1200" dirty="0">
                <a:latin typeface="Arial" charset="0"/>
                <a:ea typeface="Arial" charset="0"/>
                <a:cs typeface="Arial" charset="0"/>
              </a:rPr>
              <a:t>Glycine Riboswitch</a:t>
            </a:r>
          </a:p>
          <a:p>
            <a:r>
              <a:rPr lang="en-US" sz="1200" dirty="0">
                <a:latin typeface="Arial" charset="0"/>
                <a:ea typeface="Arial" charset="0"/>
                <a:cs typeface="Arial" charset="0"/>
              </a:rPr>
              <a:t>(RF00504)</a:t>
            </a:r>
            <a:endParaRPr lang="en-US" sz="1100" dirty="0">
              <a:latin typeface="Arial" charset="0"/>
              <a:ea typeface="Arial" charset="0"/>
              <a:cs typeface="Arial" charset="0"/>
            </a:endParaRPr>
          </a:p>
        </p:txBody>
      </p:sp>
      <p:pic>
        <p:nvPicPr>
          <p:cNvPr id="14" name="Picture 13"/>
          <p:cNvPicPr>
            <a:picLocks noChangeAspect="1"/>
          </p:cNvPicPr>
          <p:nvPr/>
        </p:nvPicPr>
        <p:blipFill rotWithShape="1">
          <a:blip r:embed="rId6">
            <a:extLst>
              <a:ext uri="{28A0092B-C50C-407E-A947-70E740481C1C}">
                <a14:useLocalDpi xmlns:a14="http://schemas.microsoft.com/office/drawing/2010/main" val="0"/>
              </a:ext>
            </a:extLst>
          </a:blip>
          <a:srcRect l="78154" t="2000" b="88154"/>
          <a:stretch/>
        </p:blipFill>
        <p:spPr>
          <a:xfrm>
            <a:off x="5045075" y="4103605"/>
            <a:ext cx="956899" cy="431279"/>
          </a:xfrm>
          <a:prstGeom prst="rect">
            <a:avLst/>
          </a:prstGeom>
        </p:spPr>
      </p:pic>
      <p:sp>
        <p:nvSpPr>
          <p:cNvPr id="15" name="TextBox 14"/>
          <p:cNvSpPr txBox="1">
            <a:spLocks/>
          </p:cNvSpPr>
          <p:nvPr/>
        </p:nvSpPr>
        <p:spPr>
          <a:xfrm>
            <a:off x="5391079" y="301301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p>
        </p:txBody>
      </p:sp>
      <p:sp>
        <p:nvSpPr>
          <p:cNvPr id="16" name="TextBox 15"/>
          <p:cNvSpPr txBox="1">
            <a:spLocks/>
          </p:cNvSpPr>
          <p:nvPr/>
        </p:nvSpPr>
        <p:spPr>
          <a:xfrm>
            <a:off x="5270534" y="214534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17" name="TextBox 16"/>
          <p:cNvSpPr txBox="1">
            <a:spLocks/>
          </p:cNvSpPr>
          <p:nvPr/>
        </p:nvSpPr>
        <p:spPr>
          <a:xfrm>
            <a:off x="5840429" y="2014544"/>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18" name="TextBox 17"/>
          <p:cNvSpPr txBox="1">
            <a:spLocks/>
          </p:cNvSpPr>
          <p:nvPr/>
        </p:nvSpPr>
        <p:spPr>
          <a:xfrm>
            <a:off x="6200774" y="252533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19" name="TextBox 18"/>
          <p:cNvSpPr txBox="1">
            <a:spLocks/>
          </p:cNvSpPr>
          <p:nvPr/>
        </p:nvSpPr>
        <p:spPr>
          <a:xfrm>
            <a:off x="2402714" y="332737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p>
        </p:txBody>
      </p:sp>
      <p:sp>
        <p:nvSpPr>
          <p:cNvPr id="20" name="TextBox 19"/>
          <p:cNvSpPr txBox="1">
            <a:spLocks/>
          </p:cNvSpPr>
          <p:nvPr/>
        </p:nvSpPr>
        <p:spPr>
          <a:xfrm>
            <a:off x="2438511" y="198544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1" name="TextBox 20"/>
          <p:cNvSpPr txBox="1">
            <a:spLocks/>
          </p:cNvSpPr>
          <p:nvPr/>
        </p:nvSpPr>
        <p:spPr>
          <a:xfrm>
            <a:off x="2958823" y="2573986"/>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2" name="TextBox 21"/>
          <p:cNvSpPr txBox="1">
            <a:spLocks/>
          </p:cNvSpPr>
          <p:nvPr/>
        </p:nvSpPr>
        <p:spPr>
          <a:xfrm>
            <a:off x="3667125" y="3266437"/>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23" name="TextBox 22"/>
          <p:cNvSpPr txBox="1">
            <a:spLocks/>
          </p:cNvSpPr>
          <p:nvPr/>
        </p:nvSpPr>
        <p:spPr>
          <a:xfrm>
            <a:off x="6001973" y="643241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p>
        </p:txBody>
      </p:sp>
      <p:sp>
        <p:nvSpPr>
          <p:cNvPr id="24" name="TextBox 23"/>
          <p:cNvSpPr txBox="1">
            <a:spLocks/>
          </p:cNvSpPr>
          <p:nvPr/>
        </p:nvSpPr>
        <p:spPr>
          <a:xfrm>
            <a:off x="5270534" y="6087239"/>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5" name="TextBox 24"/>
          <p:cNvSpPr txBox="1">
            <a:spLocks/>
          </p:cNvSpPr>
          <p:nvPr/>
        </p:nvSpPr>
        <p:spPr>
          <a:xfrm>
            <a:off x="6001973" y="5284778"/>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6" name="TextBox 25"/>
          <p:cNvSpPr txBox="1">
            <a:spLocks/>
          </p:cNvSpPr>
          <p:nvPr/>
        </p:nvSpPr>
        <p:spPr>
          <a:xfrm>
            <a:off x="2391371" y="6332391"/>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1</a:t>
            </a:r>
          </a:p>
        </p:txBody>
      </p:sp>
      <p:sp>
        <p:nvSpPr>
          <p:cNvPr id="27" name="TextBox 26"/>
          <p:cNvSpPr txBox="1">
            <a:spLocks/>
          </p:cNvSpPr>
          <p:nvPr/>
        </p:nvSpPr>
        <p:spPr>
          <a:xfrm>
            <a:off x="2559102" y="5106027"/>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8" name="TextBox 27"/>
          <p:cNvSpPr txBox="1">
            <a:spLocks/>
          </p:cNvSpPr>
          <p:nvPr/>
        </p:nvSpPr>
        <p:spPr>
          <a:xfrm>
            <a:off x="3221244" y="5881150"/>
            <a:ext cx="137160" cy="200055"/>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pic>
        <p:nvPicPr>
          <p:cNvPr id="29" name="Picture 28"/>
          <p:cNvPicPr>
            <a:picLocks noChangeAspect="1"/>
          </p:cNvPicPr>
          <p:nvPr/>
        </p:nvPicPr>
        <p:blipFill rotWithShape="1">
          <a:blip r:embed="rId7">
            <a:extLst>
              <a:ext uri="{28A0092B-C50C-407E-A947-70E740481C1C}">
                <a14:useLocalDpi xmlns:a14="http://schemas.microsoft.com/office/drawing/2010/main" val="0"/>
              </a:ext>
            </a:extLst>
          </a:blip>
          <a:srcRect l="84973" t="2952" r="9230" b="3668"/>
          <a:stretch/>
        </p:blipFill>
        <p:spPr>
          <a:xfrm>
            <a:off x="6237010" y="3976696"/>
            <a:ext cx="142709" cy="730931"/>
          </a:xfrm>
          <a:prstGeom prst="rect">
            <a:avLst/>
          </a:prstGeom>
        </p:spPr>
      </p:pic>
      <p:sp>
        <p:nvSpPr>
          <p:cNvPr id="30" name="TextBox 29"/>
          <p:cNvSpPr txBox="1"/>
          <p:nvPr/>
        </p:nvSpPr>
        <p:spPr>
          <a:xfrm>
            <a:off x="5980471" y="3800970"/>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31" name="TextBox 30"/>
          <p:cNvSpPr txBox="1"/>
          <p:nvPr/>
        </p:nvSpPr>
        <p:spPr>
          <a:xfrm>
            <a:off x="5977590" y="4684813"/>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Tree>
    <p:extLst>
      <p:ext uri="{BB962C8B-B14F-4D97-AF65-F5344CB8AC3E}">
        <p14:creationId xmlns:p14="http://schemas.microsoft.com/office/powerpoint/2010/main" val="1941518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21766" b="10866"/>
          <a:stretch/>
        </p:blipFill>
        <p:spPr>
          <a:xfrm>
            <a:off x="859854" y="2972595"/>
            <a:ext cx="1990061" cy="3657599"/>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10397" b="24911"/>
          <a:stretch/>
        </p:blipFill>
        <p:spPr>
          <a:xfrm>
            <a:off x="2914205" y="3332825"/>
            <a:ext cx="3760436" cy="2937136"/>
          </a:xfrm>
          <a:prstGeom prst="rect">
            <a:avLst/>
          </a:prstGeom>
        </p:spPr>
      </p:pic>
      <p:sp>
        <p:nvSpPr>
          <p:cNvPr id="4" name="Oval 3"/>
          <p:cNvSpPr/>
          <p:nvPr/>
        </p:nvSpPr>
        <p:spPr>
          <a:xfrm rot="1076436">
            <a:off x="4147903" y="4078424"/>
            <a:ext cx="328612" cy="549533"/>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rot="1076436">
            <a:off x="3904480" y="4774981"/>
            <a:ext cx="393589" cy="37655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886216" y="4275143"/>
            <a:ext cx="328612" cy="549533"/>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rot="1076436">
            <a:off x="6214789" y="3376641"/>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rot="3094152">
            <a:off x="5404540" y="5012741"/>
            <a:ext cx="328612" cy="549533"/>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rot="1076436">
            <a:off x="6258896" y="4802862"/>
            <a:ext cx="440083" cy="376555"/>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rot="1076436">
            <a:off x="5226893" y="5947853"/>
            <a:ext cx="380046" cy="376555"/>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1" name="Oval 10"/>
          <p:cNvSpPr/>
          <p:nvPr/>
        </p:nvSpPr>
        <p:spPr>
          <a:xfrm rot="7073095">
            <a:off x="4532124" y="4986526"/>
            <a:ext cx="328612" cy="549533"/>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2" name="Oval 11"/>
          <p:cNvSpPr/>
          <p:nvPr/>
        </p:nvSpPr>
        <p:spPr>
          <a:xfrm rot="7212459">
            <a:off x="1912087" y="5825106"/>
            <a:ext cx="417935" cy="64492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rot="1076436">
            <a:off x="1214872" y="4661349"/>
            <a:ext cx="341306" cy="630059"/>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1061839" y="4382821"/>
            <a:ext cx="431556" cy="418572"/>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rot="1076436">
            <a:off x="2007740" y="3296203"/>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3754400" y="4144338"/>
            <a:ext cx="490443" cy="276999"/>
          </a:xfrm>
          <a:prstGeom prst="rect">
            <a:avLst/>
          </a:prstGeom>
          <a:noFill/>
        </p:spPr>
        <p:txBody>
          <a:bodyPr wrap="square" rtlCol="0">
            <a:spAutoFit/>
          </a:bodyPr>
          <a:lstStyle/>
          <a:p>
            <a:r>
              <a:rPr lang="en-US" sz="1200">
                <a:solidFill>
                  <a:srgbClr val="FF0000"/>
                </a:solidFill>
                <a:latin typeface="Arial" charset="0"/>
                <a:ea typeface="Arial" charset="0"/>
                <a:cs typeface="Arial" charset="0"/>
              </a:rPr>
              <a:t>P</a:t>
            </a:r>
            <a:r>
              <a:rPr lang="en-US" sz="1200" baseline="-25000">
                <a:solidFill>
                  <a:srgbClr val="FF0000"/>
                </a:solidFill>
                <a:latin typeface="Arial" charset="0"/>
                <a:ea typeface="Arial" charset="0"/>
                <a:cs typeface="Arial" charset="0"/>
              </a:rPr>
              <a:t>1</a:t>
            </a:r>
            <a:r>
              <a:rPr lang="en-US" sz="1200" baseline="30000" dirty="0">
                <a:solidFill>
                  <a:srgbClr val="FF0000"/>
                </a:solidFill>
                <a:latin typeface="Arial" charset="0"/>
                <a:ea typeface="Arial" charset="0"/>
                <a:cs typeface="Arial" charset="0"/>
              </a:rPr>
              <a:t>B</a:t>
            </a:r>
            <a:endParaRPr lang="en-US" sz="1200" dirty="0">
              <a:solidFill>
                <a:srgbClr val="FF0000"/>
              </a:solidFill>
              <a:latin typeface="Arial" charset="0"/>
              <a:ea typeface="Arial" charset="0"/>
              <a:cs typeface="Arial" charset="0"/>
            </a:endParaRPr>
          </a:p>
        </p:txBody>
      </p:sp>
      <p:sp>
        <p:nvSpPr>
          <p:cNvPr id="17" name="TextBox 16"/>
          <p:cNvSpPr txBox="1"/>
          <p:nvPr/>
        </p:nvSpPr>
        <p:spPr>
          <a:xfrm>
            <a:off x="6087841" y="3910367"/>
            <a:ext cx="490443" cy="276999"/>
          </a:xfrm>
          <a:prstGeom prst="rect">
            <a:avLst/>
          </a:prstGeom>
          <a:noFill/>
        </p:spPr>
        <p:txBody>
          <a:bodyPr wrap="square" rtlCol="0">
            <a:spAutoFit/>
          </a:bodyPr>
          <a:lstStyle/>
          <a:p>
            <a:r>
              <a:rPr lang="en-US" sz="1200" dirty="0">
                <a:solidFill>
                  <a:srgbClr val="00B0F0"/>
                </a:solidFill>
                <a:latin typeface="Arial" charset="0"/>
                <a:ea typeface="Arial" charset="0"/>
                <a:cs typeface="Arial" charset="0"/>
              </a:rPr>
              <a:t>P</a:t>
            </a:r>
            <a:r>
              <a:rPr lang="en-US" sz="1200" baseline="-25000" dirty="0">
                <a:solidFill>
                  <a:srgbClr val="00B0F0"/>
                </a:solidFill>
                <a:latin typeface="Arial" charset="0"/>
                <a:ea typeface="Arial" charset="0"/>
                <a:cs typeface="Arial" charset="0"/>
              </a:rPr>
              <a:t>2</a:t>
            </a:r>
            <a:r>
              <a:rPr lang="en-US" sz="1200" baseline="30000" dirty="0">
                <a:solidFill>
                  <a:srgbClr val="00B0F0"/>
                </a:solidFill>
                <a:latin typeface="Arial" charset="0"/>
                <a:ea typeface="Arial" charset="0"/>
                <a:cs typeface="Arial" charset="0"/>
              </a:rPr>
              <a:t>B</a:t>
            </a:r>
            <a:endParaRPr lang="en-US" sz="1200" dirty="0">
              <a:solidFill>
                <a:srgbClr val="00B0F0"/>
              </a:solidFill>
              <a:latin typeface="Arial" charset="0"/>
              <a:ea typeface="Arial" charset="0"/>
              <a:cs typeface="Arial" charset="0"/>
            </a:endParaRPr>
          </a:p>
        </p:txBody>
      </p:sp>
      <p:sp>
        <p:nvSpPr>
          <p:cNvPr id="18" name="TextBox 17"/>
          <p:cNvSpPr txBox="1"/>
          <p:nvPr/>
        </p:nvSpPr>
        <p:spPr>
          <a:xfrm>
            <a:off x="5807528" y="5209831"/>
            <a:ext cx="490443" cy="276999"/>
          </a:xfrm>
          <a:prstGeom prst="rect">
            <a:avLst/>
          </a:prstGeom>
          <a:noFill/>
        </p:spPr>
        <p:txBody>
          <a:bodyPr wrap="square" rtlCol="0">
            <a:spAutoFit/>
          </a:bodyPr>
          <a:lstStyle/>
          <a:p>
            <a:r>
              <a:rPr lang="en-US" sz="1200" dirty="0">
                <a:solidFill>
                  <a:srgbClr val="00B050"/>
                </a:solidFill>
                <a:latin typeface="Arial" charset="0"/>
                <a:ea typeface="Arial" charset="0"/>
                <a:cs typeface="Arial" charset="0"/>
              </a:rPr>
              <a:t>P</a:t>
            </a:r>
            <a:r>
              <a:rPr lang="en-US" sz="1200" baseline="-25000" dirty="0">
                <a:solidFill>
                  <a:srgbClr val="00B050"/>
                </a:solidFill>
                <a:latin typeface="Arial" charset="0"/>
                <a:ea typeface="Arial" charset="0"/>
                <a:cs typeface="Arial" charset="0"/>
              </a:rPr>
              <a:t>3</a:t>
            </a:r>
            <a:r>
              <a:rPr lang="en-US" sz="1200" baseline="30000" dirty="0">
                <a:solidFill>
                  <a:srgbClr val="00B050"/>
                </a:solidFill>
                <a:latin typeface="Arial" charset="0"/>
                <a:ea typeface="Arial" charset="0"/>
                <a:cs typeface="Arial" charset="0"/>
              </a:rPr>
              <a:t>B</a:t>
            </a:r>
            <a:endParaRPr lang="en-US" sz="1200" dirty="0">
              <a:solidFill>
                <a:srgbClr val="00B050"/>
              </a:solidFill>
              <a:latin typeface="Arial" charset="0"/>
              <a:ea typeface="Arial" charset="0"/>
              <a:cs typeface="Arial" charset="0"/>
            </a:endParaRPr>
          </a:p>
        </p:txBody>
      </p:sp>
      <p:sp>
        <p:nvSpPr>
          <p:cNvPr id="19" name="TextBox 18"/>
          <p:cNvSpPr txBox="1"/>
          <p:nvPr/>
        </p:nvSpPr>
        <p:spPr>
          <a:xfrm>
            <a:off x="4680873" y="5558756"/>
            <a:ext cx="490443" cy="276999"/>
          </a:xfrm>
          <a:prstGeom prst="rect">
            <a:avLst/>
          </a:prstGeom>
          <a:noFill/>
          <a:ln>
            <a:noFill/>
          </a:ln>
        </p:spPr>
        <p:txBody>
          <a:bodyPr wrap="square" rtlCol="0">
            <a:spAutoFit/>
          </a:bodyPr>
          <a:lstStyle/>
          <a:p>
            <a:r>
              <a:rPr lang="en-US" sz="1200" dirty="0">
                <a:solidFill>
                  <a:schemeClr val="accent2">
                    <a:lumMod val="75000"/>
                  </a:schemeClr>
                </a:solidFill>
                <a:latin typeface="Arial" charset="0"/>
                <a:ea typeface="Arial" charset="0"/>
                <a:cs typeface="Arial" charset="0"/>
              </a:rPr>
              <a:t>P</a:t>
            </a:r>
            <a:r>
              <a:rPr lang="en-US" sz="1200" baseline="-25000" dirty="0">
                <a:solidFill>
                  <a:schemeClr val="accent2">
                    <a:lumMod val="75000"/>
                  </a:schemeClr>
                </a:solidFill>
                <a:latin typeface="Arial" charset="0"/>
                <a:ea typeface="Arial" charset="0"/>
                <a:cs typeface="Arial" charset="0"/>
              </a:rPr>
              <a:t>4</a:t>
            </a:r>
            <a:r>
              <a:rPr lang="en-US" sz="1200" baseline="30000" dirty="0">
                <a:solidFill>
                  <a:schemeClr val="accent2">
                    <a:lumMod val="75000"/>
                  </a:schemeClr>
                </a:solidFill>
                <a:latin typeface="Arial" charset="0"/>
                <a:ea typeface="Arial" charset="0"/>
                <a:cs typeface="Arial" charset="0"/>
              </a:rPr>
              <a:t>B</a:t>
            </a:r>
            <a:endParaRPr lang="en-US" sz="1200" dirty="0">
              <a:solidFill>
                <a:schemeClr val="accent2">
                  <a:lumMod val="75000"/>
                </a:schemeClr>
              </a:solidFill>
              <a:latin typeface="Arial" charset="0"/>
              <a:ea typeface="Arial" charset="0"/>
              <a:cs typeface="Arial" charset="0"/>
            </a:endParaRPr>
          </a:p>
        </p:txBody>
      </p:sp>
      <p:sp>
        <p:nvSpPr>
          <p:cNvPr id="20" name="TextBox 19"/>
          <p:cNvSpPr txBox="1"/>
          <p:nvPr/>
        </p:nvSpPr>
        <p:spPr>
          <a:xfrm>
            <a:off x="1112073" y="5329455"/>
            <a:ext cx="490443" cy="276999"/>
          </a:xfrm>
          <a:prstGeom prst="rect">
            <a:avLst/>
          </a:prstGeom>
          <a:noFill/>
        </p:spPr>
        <p:txBody>
          <a:bodyPr wrap="square" rtlCol="0">
            <a:spAutoFit/>
          </a:bodyPr>
          <a:lstStyle/>
          <a:p>
            <a:r>
              <a:rPr lang="en-US" sz="1200" dirty="0">
                <a:solidFill>
                  <a:srgbClr val="FF0000"/>
                </a:solidFill>
                <a:latin typeface="Arial" charset="0"/>
                <a:ea typeface="Arial" charset="0"/>
                <a:cs typeface="Arial" charset="0"/>
              </a:rPr>
              <a:t>P</a:t>
            </a:r>
            <a:r>
              <a:rPr lang="en-US" sz="1200" baseline="-25000" dirty="0">
                <a:solidFill>
                  <a:srgbClr val="FF0000"/>
                </a:solidFill>
                <a:latin typeface="Arial" charset="0"/>
                <a:ea typeface="Arial" charset="0"/>
                <a:cs typeface="Arial" charset="0"/>
              </a:rPr>
              <a:t>1</a:t>
            </a:r>
            <a:r>
              <a:rPr lang="en-US" sz="1200" baseline="30000" dirty="0">
                <a:solidFill>
                  <a:srgbClr val="FF0000"/>
                </a:solidFill>
                <a:latin typeface="Arial" charset="0"/>
                <a:ea typeface="Arial" charset="0"/>
                <a:cs typeface="Arial" charset="0"/>
              </a:rPr>
              <a:t>A</a:t>
            </a:r>
            <a:endParaRPr lang="en-US" sz="1200" dirty="0">
              <a:solidFill>
                <a:srgbClr val="FF0000"/>
              </a:solidFill>
              <a:latin typeface="Arial" charset="0"/>
              <a:ea typeface="Arial" charset="0"/>
              <a:cs typeface="Arial" charset="0"/>
            </a:endParaRPr>
          </a:p>
        </p:txBody>
      </p:sp>
      <p:sp>
        <p:nvSpPr>
          <p:cNvPr id="21" name="TextBox 20"/>
          <p:cNvSpPr txBox="1"/>
          <p:nvPr/>
        </p:nvSpPr>
        <p:spPr>
          <a:xfrm>
            <a:off x="1277618" y="3333734"/>
            <a:ext cx="490443" cy="276999"/>
          </a:xfrm>
          <a:prstGeom prst="rect">
            <a:avLst/>
          </a:prstGeom>
          <a:noFill/>
        </p:spPr>
        <p:txBody>
          <a:bodyPr wrap="square" rtlCol="0">
            <a:spAutoFit/>
          </a:bodyPr>
          <a:lstStyle/>
          <a:p>
            <a:r>
              <a:rPr lang="en-US" sz="1200" dirty="0">
                <a:solidFill>
                  <a:srgbClr val="00B0F0"/>
                </a:solidFill>
                <a:latin typeface="Arial" charset="0"/>
                <a:ea typeface="Arial" charset="0"/>
                <a:cs typeface="Arial" charset="0"/>
              </a:rPr>
              <a:t>P</a:t>
            </a:r>
            <a:r>
              <a:rPr lang="en-US" sz="1200" baseline="-25000" dirty="0">
                <a:solidFill>
                  <a:srgbClr val="00B0F0"/>
                </a:solidFill>
                <a:latin typeface="Arial" charset="0"/>
                <a:ea typeface="Arial" charset="0"/>
                <a:cs typeface="Arial" charset="0"/>
              </a:rPr>
              <a:t>2</a:t>
            </a:r>
            <a:r>
              <a:rPr lang="en-US" sz="1200" baseline="30000" dirty="0">
                <a:solidFill>
                  <a:srgbClr val="00B0F0"/>
                </a:solidFill>
                <a:latin typeface="Arial" charset="0"/>
                <a:ea typeface="Arial" charset="0"/>
                <a:cs typeface="Arial" charset="0"/>
              </a:rPr>
              <a:t>A</a:t>
            </a:r>
            <a:endParaRPr lang="en-US" sz="1200" dirty="0">
              <a:solidFill>
                <a:srgbClr val="00B0F0"/>
              </a:solidFill>
              <a:latin typeface="Arial" charset="0"/>
              <a:ea typeface="Arial" charset="0"/>
              <a:cs typeface="Arial" charset="0"/>
            </a:endParaRPr>
          </a:p>
        </p:txBody>
      </p:sp>
      <p:sp>
        <p:nvSpPr>
          <p:cNvPr id="22" name="TextBox 21"/>
          <p:cNvSpPr txBox="1"/>
          <p:nvPr/>
        </p:nvSpPr>
        <p:spPr>
          <a:xfrm>
            <a:off x="859853" y="7502728"/>
            <a:ext cx="5814788" cy="1107996"/>
          </a:xfrm>
          <a:prstGeom prst="rect">
            <a:avLst/>
          </a:prstGeom>
          <a:noFill/>
        </p:spPr>
        <p:txBody>
          <a:bodyPr wrap="square" rtlCol="0">
            <a:spAutoFit/>
          </a:bodyPr>
          <a:lstStyle/>
          <a:p>
            <a:pPr algn="just"/>
            <a:r>
              <a:rPr lang="en-US" sz="1100" b="1" dirty="0">
                <a:latin typeface="Arial" charset="0"/>
                <a:ea typeface="Arial" charset="0"/>
                <a:cs typeface="Arial" charset="0"/>
              </a:rPr>
              <a:t>Figure 6: </a:t>
            </a:r>
            <a:r>
              <a:rPr lang="en-US" sz="1100" dirty="0">
                <a:latin typeface="Arial" charset="0"/>
                <a:ea typeface="Arial" charset="0"/>
                <a:cs typeface="Arial" charset="0"/>
              </a:rPr>
              <a:t>Secondary structures for two pseudoknot containing families: (A) Bacterial RNase P class A </a:t>
            </a:r>
            <a:r>
              <a:rPr lang="mr-IN" sz="1100" dirty="0">
                <a:latin typeface="Arial" charset="0"/>
                <a:ea typeface="Arial" charset="0"/>
                <a:cs typeface="Arial" charset="0"/>
              </a:rPr>
              <a:t>–</a:t>
            </a:r>
            <a:r>
              <a:rPr lang="en-US" sz="1100" dirty="0">
                <a:latin typeface="Arial" charset="0"/>
                <a:ea typeface="Arial" charset="0"/>
                <a:cs typeface="Arial" charset="0"/>
              </a:rPr>
              <a:t> RF00010 and (B) transfer-messenger RNA (RF00023), taken from </a:t>
            </a:r>
            <a:r>
              <a:rPr lang="en-US" sz="1100" dirty="0" err="1">
                <a:latin typeface="Arial" charset="0"/>
                <a:ea typeface="Arial" charset="0"/>
                <a:cs typeface="Arial" charset="0"/>
              </a:rPr>
              <a:t>Rfam</a:t>
            </a:r>
            <a:r>
              <a:rPr lang="en-US" sz="1100" dirty="0">
                <a:latin typeface="Arial" charset="0"/>
                <a:ea typeface="Arial" charset="0"/>
                <a:cs typeface="Arial" charset="0"/>
              </a:rPr>
              <a:t>. Structures show the folded nested secondary structure, with the regions in the sequence with non-nested pseudoknots annotated by colored rings and labelled </a:t>
            </a:r>
            <a:r>
              <a:rPr lang="en-US" sz="1100" dirty="0" err="1">
                <a:latin typeface="Arial" charset="0"/>
                <a:ea typeface="Arial" charset="0"/>
                <a:cs typeface="Arial" charset="0"/>
              </a:rPr>
              <a:t>P</a:t>
            </a:r>
            <a:r>
              <a:rPr lang="en-US" sz="1100" baseline="-25000" dirty="0" err="1">
                <a:latin typeface="Arial" charset="0"/>
                <a:ea typeface="Arial" charset="0"/>
                <a:cs typeface="Arial" charset="0"/>
              </a:rPr>
              <a:t>x</a:t>
            </a:r>
            <a:r>
              <a:rPr lang="en-US" sz="1100" baseline="30000" dirty="0" err="1">
                <a:latin typeface="Arial" charset="0"/>
                <a:ea typeface="Arial" charset="0"/>
                <a:cs typeface="Arial" charset="0"/>
              </a:rPr>
              <a:t>F</a:t>
            </a:r>
            <a:r>
              <a:rPr lang="en-US" sz="1100" baseline="30000" dirty="0">
                <a:latin typeface="Arial" charset="0"/>
                <a:ea typeface="Arial" charset="0"/>
                <a:cs typeface="Arial" charset="0"/>
              </a:rPr>
              <a:t> </a:t>
            </a:r>
            <a:r>
              <a:rPr lang="en-US" sz="1100" dirty="0">
                <a:latin typeface="Arial" charset="0"/>
                <a:ea typeface="Arial" charset="0"/>
                <a:cs typeface="Arial" charset="0"/>
              </a:rPr>
              <a:t>where </a:t>
            </a:r>
            <a:r>
              <a:rPr lang="en-US" sz="1100" i="1" dirty="0">
                <a:latin typeface="Arial" charset="0"/>
                <a:ea typeface="Arial" charset="0"/>
                <a:cs typeface="Arial" charset="0"/>
              </a:rPr>
              <a:t>F </a:t>
            </a:r>
            <a:r>
              <a:rPr lang="en-US" sz="1100" dirty="0">
                <a:latin typeface="Arial" charset="0"/>
                <a:ea typeface="Arial" charset="0"/>
                <a:cs typeface="Arial" charset="0"/>
              </a:rPr>
              <a:t>refers which to which family, and </a:t>
            </a:r>
            <a:r>
              <a:rPr lang="en-US" sz="1100" i="1" dirty="0">
                <a:latin typeface="Arial" charset="0"/>
                <a:ea typeface="Arial" charset="0"/>
                <a:cs typeface="Arial" charset="0"/>
              </a:rPr>
              <a:t>x</a:t>
            </a:r>
            <a:r>
              <a:rPr lang="en-US" sz="1100" dirty="0">
                <a:latin typeface="Arial" charset="0"/>
                <a:ea typeface="Arial" charset="0"/>
                <a:cs typeface="Arial" charset="0"/>
              </a:rPr>
              <a:t> refers to the pseudoknot number. Folded structure annotations follow same key as Figure 5.  </a:t>
            </a:r>
            <a:endParaRPr lang="en-US" sz="1100" b="1" dirty="0">
              <a:latin typeface="Arial" charset="0"/>
              <a:ea typeface="Arial" charset="0"/>
              <a:cs typeface="Arial" charset="0"/>
            </a:endParaRPr>
          </a:p>
        </p:txBody>
      </p:sp>
      <p:sp>
        <p:nvSpPr>
          <p:cNvPr id="23" name="TextBox 22"/>
          <p:cNvSpPr txBox="1"/>
          <p:nvPr/>
        </p:nvSpPr>
        <p:spPr>
          <a:xfrm>
            <a:off x="4291064" y="2681174"/>
            <a:ext cx="318052" cy="400110"/>
          </a:xfrm>
          <a:prstGeom prst="rect">
            <a:avLst/>
          </a:prstGeom>
          <a:noFill/>
        </p:spPr>
        <p:txBody>
          <a:bodyPr wrap="square" rtlCol="0">
            <a:spAutoFit/>
          </a:bodyPr>
          <a:lstStyle/>
          <a:p>
            <a:r>
              <a:rPr lang="en-US" sz="2000" b="1" dirty="0"/>
              <a:t>B</a:t>
            </a:r>
            <a:endParaRPr lang="en-US" b="1" dirty="0"/>
          </a:p>
        </p:txBody>
      </p:sp>
      <p:sp>
        <p:nvSpPr>
          <p:cNvPr id="24" name="TextBox 23"/>
          <p:cNvSpPr txBox="1"/>
          <p:nvPr/>
        </p:nvSpPr>
        <p:spPr>
          <a:xfrm>
            <a:off x="859853" y="2681174"/>
            <a:ext cx="318052" cy="400110"/>
          </a:xfrm>
          <a:prstGeom prst="rect">
            <a:avLst/>
          </a:prstGeom>
          <a:noFill/>
        </p:spPr>
        <p:txBody>
          <a:bodyPr wrap="square" rtlCol="0">
            <a:spAutoFit/>
          </a:bodyPr>
          <a:lstStyle/>
          <a:p>
            <a:r>
              <a:rPr lang="en-US" sz="2000" b="1" dirty="0"/>
              <a:t>A</a:t>
            </a:r>
            <a:endParaRPr lang="en-US" b="1" dirty="0"/>
          </a:p>
        </p:txBody>
      </p:sp>
    </p:spTree>
    <p:extLst>
      <p:ext uri="{BB962C8B-B14F-4D97-AF65-F5344CB8AC3E}">
        <p14:creationId xmlns:p14="http://schemas.microsoft.com/office/powerpoint/2010/main" val="9375051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5998" y="4945886"/>
            <a:ext cx="4087368" cy="2043684"/>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3636" y="2239405"/>
            <a:ext cx="4087368" cy="2043684"/>
          </a:xfrm>
          <a:prstGeom prst="rect">
            <a:avLst/>
          </a:prstGeom>
        </p:spPr>
      </p:pic>
      <p:sp>
        <p:nvSpPr>
          <p:cNvPr id="13" name="TextBox 12"/>
          <p:cNvSpPr txBox="1"/>
          <p:nvPr/>
        </p:nvSpPr>
        <p:spPr>
          <a:xfrm>
            <a:off x="804607" y="7333628"/>
            <a:ext cx="5943600" cy="1615827"/>
          </a:xfrm>
          <a:prstGeom prst="rect">
            <a:avLst/>
          </a:prstGeom>
          <a:noFill/>
        </p:spPr>
        <p:txBody>
          <a:bodyPr wrap="square" rtlCol="0">
            <a:spAutoFit/>
          </a:bodyPr>
          <a:lstStyle/>
          <a:p>
            <a:r>
              <a:rPr lang="en-US" sz="1100" b="1" dirty="0">
                <a:latin typeface="Arial" charset="0"/>
                <a:ea typeface="Arial" charset="0"/>
                <a:cs typeface="Arial" charset="0"/>
              </a:rPr>
              <a:t>Figure 6 continued: </a:t>
            </a:r>
            <a:r>
              <a:rPr lang="en-US" sz="1100" dirty="0">
                <a:latin typeface="Arial" charset="0"/>
                <a:ea typeface="Arial" charset="0"/>
                <a:cs typeface="Arial" charset="0"/>
              </a:rPr>
              <a:t>comparing the </a:t>
            </a:r>
            <a:r>
              <a:rPr lang="en-US" sz="1100" dirty="0" err="1">
                <a:latin typeface="Arial" charset="0"/>
                <a:ea typeface="Arial" charset="0"/>
                <a:cs typeface="Arial" charset="0"/>
              </a:rPr>
              <a:t>SoM</a:t>
            </a:r>
            <a:r>
              <a:rPr lang="en-US" sz="1100" dirty="0">
                <a:latin typeface="Arial" charset="0"/>
                <a:ea typeface="Arial" charset="0"/>
                <a:cs typeface="Arial" charset="0"/>
              </a:rPr>
              <a:t> scores of the trained MLPs with WC annotations and Infernal SS predictions for (C) Bacterial RNase P and (D) transfer-messenger RNA. Plots on the left show the </a:t>
            </a:r>
            <a:r>
              <a:rPr lang="en-US" sz="1100" dirty="0" err="1">
                <a:latin typeface="Arial" charset="0"/>
                <a:ea typeface="Arial" charset="0"/>
                <a:cs typeface="Arial" charset="0"/>
              </a:rPr>
              <a:t>SoM</a:t>
            </a:r>
            <a:r>
              <a:rPr lang="en-US" sz="1100" dirty="0">
                <a:latin typeface="Arial" charset="0"/>
                <a:ea typeface="Arial" charset="0"/>
                <a:cs typeface="Arial" charset="0"/>
              </a:rPr>
              <a:t> scores (blue) compared against WC </a:t>
            </a:r>
            <a:r>
              <a:rPr lang="en-US" sz="1100" dirty="0" err="1">
                <a:latin typeface="Arial" charset="0"/>
                <a:ea typeface="Arial" charset="0"/>
                <a:cs typeface="Arial" charset="0"/>
              </a:rPr>
              <a:t>annnotations</a:t>
            </a:r>
            <a:r>
              <a:rPr lang="en-US" sz="1100" dirty="0">
                <a:latin typeface="Arial" charset="0"/>
                <a:ea typeface="Arial" charset="0"/>
                <a:cs typeface="Arial" charset="0"/>
              </a:rPr>
              <a:t> (purple), and plots on the right show </a:t>
            </a:r>
            <a:r>
              <a:rPr lang="en-US" sz="1100" dirty="0" err="1">
                <a:latin typeface="Arial" charset="0"/>
                <a:ea typeface="Arial" charset="0"/>
                <a:cs typeface="Arial" charset="0"/>
              </a:rPr>
              <a:t>Infernal’s</a:t>
            </a:r>
            <a:r>
              <a:rPr lang="en-US" sz="1100" dirty="0">
                <a:latin typeface="Arial" charset="0"/>
                <a:ea typeface="Arial" charset="0"/>
                <a:cs typeface="Arial" charset="0"/>
              </a:rPr>
              <a:t> SS prediction (green) compared to WC annotations. The WC annotations do contain the known </a:t>
            </a:r>
            <a:r>
              <a:rPr lang="en-US" sz="1100" dirty="0" err="1">
                <a:latin typeface="Arial" charset="0"/>
                <a:ea typeface="Arial" charset="0"/>
                <a:cs typeface="Arial" charset="0"/>
              </a:rPr>
              <a:t>pseudoknotted</a:t>
            </a:r>
            <a:r>
              <a:rPr lang="en-US" sz="1100" dirty="0">
                <a:latin typeface="Arial" charset="0"/>
                <a:ea typeface="Arial" charset="0"/>
                <a:cs typeface="Arial" charset="0"/>
              </a:rPr>
              <a:t> base pairs. Grey boxes are drawn around the pseudoknots with labels corresponding to the colored annotations in A and B. Infernal cannot model pseudoknots, and thus it doesn’t have points in the grey boxes. The MLP does learn the pseudo knotted base pairs of both families and shows high </a:t>
            </a:r>
            <a:r>
              <a:rPr lang="en-US" sz="1100" dirty="0" err="1">
                <a:latin typeface="Arial" charset="0"/>
                <a:ea typeface="Arial" charset="0"/>
                <a:cs typeface="Arial" charset="0"/>
              </a:rPr>
              <a:t>SoM</a:t>
            </a:r>
            <a:r>
              <a:rPr lang="en-US" sz="1100" dirty="0">
                <a:latin typeface="Arial" charset="0"/>
                <a:ea typeface="Arial" charset="0"/>
                <a:cs typeface="Arial" charset="0"/>
              </a:rPr>
              <a:t> scores for the pseudo knotted base pairs that are found in the WC annotations.</a:t>
            </a:r>
            <a:endParaRPr lang="en-US" sz="1100" b="1" dirty="0">
              <a:latin typeface="Arial" charset="0"/>
              <a:ea typeface="Arial" charset="0"/>
              <a:cs typeface="Arial" charset="0"/>
            </a:endParaRPr>
          </a:p>
        </p:txBody>
      </p:sp>
      <p:sp>
        <p:nvSpPr>
          <p:cNvPr id="17" name="TextBox 16"/>
          <p:cNvSpPr txBox="1"/>
          <p:nvPr/>
        </p:nvSpPr>
        <p:spPr>
          <a:xfrm>
            <a:off x="1395421" y="1663292"/>
            <a:ext cx="2852474" cy="500137"/>
          </a:xfrm>
          <a:prstGeom prst="rect">
            <a:avLst/>
          </a:prstGeom>
          <a:noFill/>
        </p:spPr>
        <p:txBody>
          <a:bodyPr wrap="square" rtlCol="0">
            <a:spAutoFit/>
          </a:bodyPr>
          <a:lstStyle/>
          <a:p>
            <a:r>
              <a:rPr lang="en-US" sz="1600" b="1" dirty="0">
                <a:latin typeface="Arial" charset="0"/>
                <a:ea typeface="Arial" charset="0"/>
                <a:cs typeface="Arial" charset="0"/>
              </a:rPr>
              <a:t>C </a:t>
            </a:r>
          </a:p>
          <a:p>
            <a:r>
              <a:rPr lang="en-US" sz="1000" b="1" dirty="0">
                <a:latin typeface="Arial" charset="0"/>
                <a:ea typeface="Arial" charset="0"/>
                <a:cs typeface="Arial" charset="0"/>
              </a:rPr>
              <a:t>Bacterial </a:t>
            </a:r>
            <a:r>
              <a:rPr lang="en-US" sz="1000" b="1" dirty="0" err="1">
                <a:latin typeface="Arial" charset="0"/>
                <a:ea typeface="Arial" charset="0"/>
                <a:cs typeface="Arial" charset="0"/>
              </a:rPr>
              <a:t>Rnase</a:t>
            </a:r>
            <a:r>
              <a:rPr lang="en-US" sz="1000" b="1" dirty="0">
                <a:latin typeface="Arial" charset="0"/>
                <a:ea typeface="Arial" charset="0"/>
                <a:cs typeface="Arial" charset="0"/>
              </a:rPr>
              <a:t> P Class A </a:t>
            </a:r>
            <a:r>
              <a:rPr lang="mr-IN" sz="1000" b="1" dirty="0">
                <a:latin typeface="Arial" charset="0"/>
                <a:ea typeface="Arial" charset="0"/>
                <a:cs typeface="Arial" charset="0"/>
              </a:rPr>
              <a:t>–</a:t>
            </a:r>
            <a:r>
              <a:rPr lang="en-US" sz="1000" b="1" dirty="0">
                <a:latin typeface="Arial" charset="0"/>
                <a:ea typeface="Arial" charset="0"/>
                <a:cs typeface="Arial" charset="0"/>
              </a:rPr>
              <a:t> RF00010</a:t>
            </a:r>
            <a:endParaRPr lang="en-US" sz="1600" b="1" dirty="0">
              <a:latin typeface="Arial" charset="0"/>
              <a:ea typeface="Arial" charset="0"/>
              <a:cs typeface="Arial" charset="0"/>
            </a:endParaRPr>
          </a:p>
        </p:txBody>
      </p:sp>
      <p:sp>
        <p:nvSpPr>
          <p:cNvPr id="18" name="TextBox 17"/>
          <p:cNvSpPr txBox="1"/>
          <p:nvPr/>
        </p:nvSpPr>
        <p:spPr>
          <a:xfrm>
            <a:off x="1395421" y="4388597"/>
            <a:ext cx="2852474" cy="500137"/>
          </a:xfrm>
          <a:prstGeom prst="rect">
            <a:avLst/>
          </a:prstGeom>
          <a:noFill/>
        </p:spPr>
        <p:txBody>
          <a:bodyPr wrap="square" rtlCol="0">
            <a:spAutoFit/>
          </a:bodyPr>
          <a:lstStyle/>
          <a:p>
            <a:r>
              <a:rPr lang="en-US" sz="1600" b="1" dirty="0">
                <a:latin typeface="Arial" charset="0"/>
                <a:ea typeface="Arial" charset="0"/>
                <a:cs typeface="Arial" charset="0"/>
              </a:rPr>
              <a:t>D </a:t>
            </a:r>
          </a:p>
          <a:p>
            <a:r>
              <a:rPr lang="en-US" sz="1000" b="1" dirty="0">
                <a:latin typeface="Arial" charset="0"/>
                <a:ea typeface="Arial" charset="0"/>
                <a:cs typeface="Arial" charset="0"/>
              </a:rPr>
              <a:t>Transfer-messenger RNA </a:t>
            </a:r>
            <a:r>
              <a:rPr lang="mr-IN" sz="1000" b="1" dirty="0">
                <a:latin typeface="Arial" charset="0"/>
                <a:ea typeface="Arial" charset="0"/>
                <a:cs typeface="Arial" charset="0"/>
              </a:rPr>
              <a:t>–</a:t>
            </a:r>
            <a:r>
              <a:rPr lang="en-US" sz="1000" b="1" dirty="0">
                <a:latin typeface="Arial" charset="0"/>
                <a:ea typeface="Arial" charset="0"/>
                <a:cs typeface="Arial" charset="0"/>
              </a:rPr>
              <a:t> RF00023</a:t>
            </a:r>
            <a:endParaRPr lang="en-US" sz="1600" b="1" dirty="0">
              <a:latin typeface="Arial" charset="0"/>
              <a:ea typeface="Arial" charset="0"/>
              <a:cs typeface="Arial" charset="0"/>
            </a:endParaRPr>
          </a:p>
        </p:txBody>
      </p:sp>
      <p:pic>
        <p:nvPicPr>
          <p:cNvPr id="19" name="Picture 18"/>
          <p:cNvPicPr>
            <a:picLocks noChangeAspect="1"/>
          </p:cNvPicPr>
          <p:nvPr/>
        </p:nvPicPr>
        <p:blipFill rotWithShape="1">
          <a:blip r:embed="rId5">
            <a:extLst>
              <a:ext uri="{28A0092B-C50C-407E-A947-70E740481C1C}">
                <a14:useLocalDpi xmlns:a14="http://schemas.microsoft.com/office/drawing/2010/main" val="0"/>
              </a:ext>
            </a:extLst>
          </a:blip>
          <a:srcRect l="78125" b="88461"/>
          <a:stretch/>
        </p:blipFill>
        <p:spPr>
          <a:xfrm>
            <a:off x="5451540" y="3853519"/>
            <a:ext cx="1014414" cy="535076"/>
          </a:xfrm>
          <a:prstGeom prst="rect">
            <a:avLst/>
          </a:prstGeom>
        </p:spPr>
      </p:pic>
      <p:pic>
        <p:nvPicPr>
          <p:cNvPr id="20" name="Picture 19"/>
          <p:cNvPicPr>
            <a:picLocks noChangeAspect="1"/>
          </p:cNvPicPr>
          <p:nvPr/>
        </p:nvPicPr>
        <p:blipFill rotWithShape="1">
          <a:blip r:embed="rId6">
            <a:extLst>
              <a:ext uri="{28A0092B-C50C-407E-A947-70E740481C1C}">
                <a14:useLocalDpi xmlns:a14="http://schemas.microsoft.com/office/drawing/2010/main" val="0"/>
              </a:ext>
            </a:extLst>
          </a:blip>
          <a:srcRect l="84973" t="2952" r="9230" b="3668"/>
          <a:stretch/>
        </p:blipFill>
        <p:spPr>
          <a:xfrm>
            <a:off x="5816040" y="4698320"/>
            <a:ext cx="142709" cy="730931"/>
          </a:xfrm>
          <a:prstGeom prst="rect">
            <a:avLst/>
          </a:prstGeom>
        </p:spPr>
      </p:pic>
      <p:sp>
        <p:nvSpPr>
          <p:cNvPr id="21" name="TextBox 20"/>
          <p:cNvSpPr txBox="1"/>
          <p:nvPr/>
        </p:nvSpPr>
        <p:spPr>
          <a:xfrm>
            <a:off x="5611498" y="4523171"/>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22" name="TextBox 21"/>
          <p:cNvSpPr txBox="1"/>
          <p:nvPr/>
        </p:nvSpPr>
        <p:spPr>
          <a:xfrm>
            <a:off x="5621102" y="5457105"/>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23" name="Rectangle 22"/>
          <p:cNvSpPr/>
          <p:nvPr/>
        </p:nvSpPr>
        <p:spPr>
          <a:xfrm rot="18818471">
            <a:off x="1729966" y="3873914"/>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rot="18818471">
            <a:off x="1791895" y="3527742"/>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rot="18818471">
            <a:off x="3663116" y="3863216"/>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rot="18818471">
            <a:off x="3727940" y="3527741"/>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18818471">
            <a:off x="3068523" y="2584098"/>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rot="18818471">
            <a:off x="2711935" y="2628593"/>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rot="18818471">
            <a:off x="5030835" y="2568480"/>
            <a:ext cx="220409" cy="12439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rot="18818471">
            <a:off x="4659268" y="2628593"/>
            <a:ext cx="154084" cy="100144"/>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rot="18858351">
            <a:off x="1701214" y="5286204"/>
            <a:ext cx="220409" cy="83070"/>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rot="18858351">
            <a:off x="2194103" y="5842367"/>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rot="18858351">
            <a:off x="2459388" y="6056853"/>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rot="18858351">
            <a:off x="2685170" y="6305206"/>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rot="18858351">
            <a:off x="3699341" y="5342653"/>
            <a:ext cx="220409" cy="83070"/>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rot="18858351">
            <a:off x="4144256" y="5842368"/>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rot="18858351">
            <a:off x="4370037" y="6067158"/>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rot="18858351">
            <a:off x="4615666" y="6313515"/>
            <a:ext cx="421582" cy="109828"/>
          </a:xfrm>
          <a:prstGeom prst="rect">
            <a:avLst/>
          </a:prstGeom>
          <a:noFill/>
          <a:ln w="9525">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5501293" y="3652140"/>
            <a:ext cx="220409" cy="124398"/>
          </a:xfrm>
          <a:prstGeom prst="rect">
            <a:avLst/>
          </a:prstGeom>
          <a:noFill/>
          <a:ln w="1905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5698976" y="3622006"/>
            <a:ext cx="1026506" cy="184666"/>
          </a:xfrm>
          <a:prstGeom prst="rect">
            <a:avLst/>
          </a:prstGeom>
          <a:noFill/>
        </p:spPr>
        <p:txBody>
          <a:bodyPr wrap="square" rtlCol="0">
            <a:spAutoFit/>
          </a:bodyPr>
          <a:lstStyle/>
          <a:p>
            <a:r>
              <a:rPr lang="en-US" sz="600">
                <a:latin typeface="Arial" charset="0"/>
                <a:ea typeface="Arial" charset="0"/>
                <a:cs typeface="Arial" charset="0"/>
              </a:rPr>
              <a:t>Pseudoknot annotation</a:t>
            </a:r>
            <a:endParaRPr lang="en-US" sz="600" dirty="0">
              <a:latin typeface="Arial" charset="0"/>
              <a:ea typeface="Arial" charset="0"/>
              <a:cs typeface="Arial" charset="0"/>
            </a:endParaRPr>
          </a:p>
        </p:txBody>
      </p:sp>
      <p:sp>
        <p:nvSpPr>
          <p:cNvPr id="41" name="TextBox 40"/>
          <p:cNvSpPr txBox="1"/>
          <p:nvPr/>
        </p:nvSpPr>
        <p:spPr>
          <a:xfrm>
            <a:off x="1907794" y="3858082"/>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1</a:t>
            </a:r>
            <a:r>
              <a:rPr lang="en-US" sz="900" b="1" baseline="30000" dirty="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2" name="TextBox 41"/>
          <p:cNvSpPr txBox="1"/>
          <p:nvPr/>
        </p:nvSpPr>
        <p:spPr>
          <a:xfrm>
            <a:off x="1509546" y="3392331"/>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2</a:t>
            </a:r>
            <a:r>
              <a:rPr lang="en-US" sz="900" b="1" baseline="30000" dirty="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3" name="TextBox 42"/>
          <p:cNvSpPr txBox="1"/>
          <p:nvPr/>
        </p:nvSpPr>
        <p:spPr>
          <a:xfrm>
            <a:off x="3002789" y="2765615"/>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1</a:t>
            </a:r>
            <a:r>
              <a:rPr lang="en-US" sz="900" b="1" baseline="30000" dirty="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4" name="TextBox 43"/>
          <p:cNvSpPr txBox="1"/>
          <p:nvPr/>
        </p:nvSpPr>
        <p:spPr>
          <a:xfrm>
            <a:off x="2575165" y="2377337"/>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2</a:t>
            </a:r>
            <a:r>
              <a:rPr lang="en-US" sz="900" b="1" baseline="30000" dirty="0">
                <a:solidFill>
                  <a:schemeClr val="accent3">
                    <a:lumMod val="75000"/>
                  </a:schemeClr>
                </a:solidFill>
                <a:latin typeface="Arial" charset="0"/>
                <a:ea typeface="Arial" charset="0"/>
                <a:cs typeface="Arial" charset="0"/>
              </a:rPr>
              <a:t>A</a:t>
            </a:r>
            <a:endParaRPr lang="en-US" sz="900" b="1" dirty="0">
              <a:solidFill>
                <a:schemeClr val="accent3">
                  <a:lumMod val="75000"/>
                </a:schemeClr>
              </a:solidFill>
              <a:latin typeface="Arial" charset="0"/>
              <a:ea typeface="Arial" charset="0"/>
              <a:cs typeface="Arial" charset="0"/>
            </a:endParaRPr>
          </a:p>
        </p:txBody>
      </p:sp>
      <p:sp>
        <p:nvSpPr>
          <p:cNvPr id="45" name="TextBox 44"/>
          <p:cNvSpPr txBox="1"/>
          <p:nvPr/>
        </p:nvSpPr>
        <p:spPr>
          <a:xfrm>
            <a:off x="1709032" y="4989030"/>
            <a:ext cx="652764" cy="230832"/>
          </a:xfrm>
          <a:prstGeom prst="rect">
            <a:avLst/>
          </a:prstGeom>
          <a:noFill/>
        </p:spPr>
        <p:txBody>
          <a:bodyPr wrap="square" rtlCol="0">
            <a:spAutoFit/>
          </a:bodyPr>
          <a:lstStyle/>
          <a:p>
            <a:r>
              <a:rPr lang="en-US" sz="900" b="1">
                <a:solidFill>
                  <a:schemeClr val="accent3">
                    <a:lumMod val="75000"/>
                  </a:schemeClr>
                </a:solidFill>
                <a:latin typeface="Arial" charset="0"/>
                <a:ea typeface="Arial" charset="0"/>
                <a:cs typeface="Arial" charset="0"/>
              </a:rPr>
              <a:t>P</a:t>
            </a:r>
            <a:r>
              <a:rPr lang="en-US" sz="900" b="1" baseline="-25000">
                <a:solidFill>
                  <a:schemeClr val="accent3">
                    <a:lumMod val="75000"/>
                  </a:schemeClr>
                </a:solidFill>
                <a:latin typeface="Arial" charset="0"/>
                <a:ea typeface="Arial" charset="0"/>
                <a:cs typeface="Arial" charset="0"/>
              </a:rPr>
              <a:t>1</a:t>
            </a:r>
            <a:r>
              <a:rPr lang="en-US" sz="900" b="1" baseline="30000" dirty="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
        <p:nvSpPr>
          <p:cNvPr id="46" name="TextBox 45"/>
          <p:cNvSpPr txBox="1"/>
          <p:nvPr/>
        </p:nvSpPr>
        <p:spPr>
          <a:xfrm>
            <a:off x="2328174" y="5477245"/>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2</a:t>
            </a:r>
            <a:r>
              <a:rPr lang="en-US" sz="900" b="1" baseline="30000" dirty="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
        <p:nvSpPr>
          <p:cNvPr id="47" name="TextBox 46"/>
          <p:cNvSpPr txBox="1"/>
          <p:nvPr/>
        </p:nvSpPr>
        <p:spPr>
          <a:xfrm>
            <a:off x="2672574" y="5720596"/>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3</a:t>
            </a:r>
            <a:r>
              <a:rPr lang="en-US" sz="900" b="1" baseline="30000" dirty="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
        <p:nvSpPr>
          <p:cNvPr id="48" name="TextBox 47"/>
          <p:cNvSpPr txBox="1"/>
          <p:nvPr/>
        </p:nvSpPr>
        <p:spPr>
          <a:xfrm>
            <a:off x="2980938" y="6019708"/>
            <a:ext cx="652764" cy="230832"/>
          </a:xfrm>
          <a:prstGeom prst="rect">
            <a:avLst/>
          </a:prstGeom>
          <a:noFill/>
        </p:spPr>
        <p:txBody>
          <a:bodyPr wrap="square" rtlCol="0">
            <a:spAutoFit/>
          </a:bodyPr>
          <a:lstStyle/>
          <a:p>
            <a:r>
              <a:rPr lang="en-US" sz="900" b="1" dirty="0">
                <a:solidFill>
                  <a:schemeClr val="accent3">
                    <a:lumMod val="75000"/>
                  </a:schemeClr>
                </a:solidFill>
                <a:latin typeface="Arial" charset="0"/>
                <a:ea typeface="Arial" charset="0"/>
                <a:cs typeface="Arial" charset="0"/>
              </a:rPr>
              <a:t>P</a:t>
            </a:r>
            <a:r>
              <a:rPr lang="en-US" sz="900" b="1" baseline="-25000" dirty="0">
                <a:solidFill>
                  <a:schemeClr val="accent3">
                    <a:lumMod val="75000"/>
                  </a:schemeClr>
                </a:solidFill>
                <a:latin typeface="Arial" charset="0"/>
                <a:ea typeface="Arial" charset="0"/>
                <a:cs typeface="Arial" charset="0"/>
              </a:rPr>
              <a:t>4</a:t>
            </a:r>
            <a:r>
              <a:rPr lang="en-US" sz="900" b="1" baseline="30000" dirty="0">
                <a:solidFill>
                  <a:schemeClr val="accent3">
                    <a:lumMod val="75000"/>
                  </a:schemeClr>
                </a:solidFill>
                <a:latin typeface="Arial" charset="0"/>
                <a:ea typeface="Arial" charset="0"/>
                <a:cs typeface="Arial" charset="0"/>
              </a:rPr>
              <a:t>B</a:t>
            </a:r>
            <a:endParaRPr lang="en-US" sz="900" b="1" dirty="0">
              <a:solidFill>
                <a:schemeClr val="accent3">
                  <a:lumMod val="75000"/>
                </a:schemeClr>
              </a:solidFill>
              <a:latin typeface="Arial" charset="0"/>
              <a:ea typeface="Arial" charset="0"/>
              <a:cs typeface="Arial" charset="0"/>
            </a:endParaRPr>
          </a:p>
        </p:txBody>
      </p:sp>
    </p:spTree>
    <p:extLst>
      <p:ext uri="{BB962C8B-B14F-4D97-AF65-F5344CB8AC3E}">
        <p14:creationId xmlns:p14="http://schemas.microsoft.com/office/powerpoint/2010/main" val="5764615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809625" y="7187641"/>
            <a:ext cx="5943600" cy="261610"/>
          </a:xfrm>
          <a:prstGeom prst="rect">
            <a:avLst/>
          </a:prstGeom>
          <a:noFill/>
        </p:spPr>
        <p:txBody>
          <a:bodyPr wrap="square" rtlCol="0">
            <a:spAutoFit/>
          </a:bodyPr>
          <a:lstStyle/>
          <a:p>
            <a:r>
              <a:rPr lang="en-US" sz="1100" b="1" dirty="0">
                <a:latin typeface="Arial" charset="0"/>
                <a:ea typeface="Arial" charset="0"/>
                <a:cs typeface="Arial" charset="0"/>
              </a:rPr>
              <a:t>Figure 7: (continued on next page)</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5545" y="4750517"/>
            <a:ext cx="4169664" cy="2084832"/>
          </a:xfrm>
          <a:prstGeom prst="rect">
            <a:avLst/>
          </a:prstGeom>
        </p:spPr>
      </p:pic>
      <p:sp>
        <p:nvSpPr>
          <p:cNvPr id="17" name="TextBox 16"/>
          <p:cNvSpPr txBox="1"/>
          <p:nvPr/>
        </p:nvSpPr>
        <p:spPr>
          <a:xfrm>
            <a:off x="1179437" y="1713556"/>
            <a:ext cx="2822461" cy="338554"/>
          </a:xfrm>
          <a:prstGeom prst="rect">
            <a:avLst/>
          </a:prstGeom>
          <a:noFill/>
        </p:spPr>
        <p:txBody>
          <a:bodyPr wrap="square" rtlCol="0">
            <a:spAutoFit/>
          </a:bodyPr>
          <a:lstStyle/>
          <a:p>
            <a:r>
              <a:rPr lang="en-US" sz="1600" b="1" dirty="0"/>
              <a:t>A - </a:t>
            </a:r>
            <a:r>
              <a:rPr lang="en-US" sz="1050" dirty="0" err="1">
                <a:latin typeface="Arial" charset="0"/>
                <a:ea typeface="Arial" charset="0"/>
                <a:cs typeface="Arial" charset="0"/>
              </a:rPr>
              <a:t>tRNA</a:t>
            </a:r>
            <a:r>
              <a:rPr lang="en-US" sz="1050" dirty="0">
                <a:latin typeface="Arial" charset="0"/>
                <a:ea typeface="Arial" charset="0"/>
                <a:cs typeface="Arial" charset="0"/>
              </a:rPr>
              <a:t> (RF00005)</a:t>
            </a:r>
            <a:endParaRPr lang="en-US" sz="1000" dirty="0">
              <a:latin typeface="Arial" charset="0"/>
              <a:ea typeface="Arial" charset="0"/>
              <a:cs typeface="Arial" charset="0"/>
            </a:endParaRPr>
          </a:p>
        </p:txBody>
      </p:sp>
      <p:sp>
        <p:nvSpPr>
          <p:cNvPr id="18" name="TextBox 17"/>
          <p:cNvSpPr txBox="1"/>
          <p:nvPr/>
        </p:nvSpPr>
        <p:spPr>
          <a:xfrm>
            <a:off x="1179437" y="4371442"/>
            <a:ext cx="2660703" cy="338554"/>
          </a:xfrm>
          <a:prstGeom prst="rect">
            <a:avLst/>
          </a:prstGeom>
          <a:noFill/>
        </p:spPr>
        <p:txBody>
          <a:bodyPr wrap="square" rtlCol="0">
            <a:spAutoFit/>
          </a:bodyPr>
          <a:lstStyle/>
          <a:p>
            <a:r>
              <a:rPr lang="en-US" sz="1600" b="1" dirty="0"/>
              <a:t>B - </a:t>
            </a:r>
            <a:r>
              <a:rPr lang="en-US" sz="1050" dirty="0">
                <a:latin typeface="Arial" charset="0"/>
                <a:ea typeface="Arial" charset="0"/>
                <a:cs typeface="Arial" charset="0"/>
              </a:rPr>
              <a:t>Glycine Riboswitch (RF00504)</a:t>
            </a:r>
            <a:endParaRPr lang="en-US" sz="1000" dirty="0">
              <a:latin typeface="Arial" charset="0"/>
              <a:ea typeface="Arial" charset="0"/>
              <a:cs typeface="Arial" charset="0"/>
            </a:endParaRPr>
          </a:p>
        </p:txBody>
      </p:sp>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436" y="2123915"/>
            <a:ext cx="4169664" cy="2084832"/>
          </a:xfrm>
          <a:prstGeom prst="rect">
            <a:avLst/>
          </a:prstGeom>
        </p:spPr>
      </p:pic>
      <p:grpSp>
        <p:nvGrpSpPr>
          <p:cNvPr id="30" name="Group 29"/>
          <p:cNvGrpSpPr/>
          <p:nvPr/>
        </p:nvGrpSpPr>
        <p:grpSpPr>
          <a:xfrm>
            <a:off x="5545677" y="5336474"/>
            <a:ext cx="922957" cy="496413"/>
            <a:chOff x="4632727" y="3008978"/>
            <a:chExt cx="922957" cy="496413"/>
          </a:xfrm>
        </p:grpSpPr>
        <p:sp>
          <p:nvSpPr>
            <p:cNvPr id="21" name="Rounded Rectangle 20"/>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Oval 21"/>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5-Point Star 23"/>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TextBox 24"/>
            <p:cNvSpPr txBox="1"/>
            <p:nvPr/>
          </p:nvSpPr>
          <p:spPr>
            <a:xfrm>
              <a:off x="4724400" y="3008978"/>
              <a:ext cx="587375" cy="184666"/>
            </a:xfrm>
            <a:prstGeom prst="rect">
              <a:avLst/>
            </a:prstGeom>
            <a:noFill/>
          </p:spPr>
          <p:txBody>
            <a:bodyPr wrap="square" rtlCol="0">
              <a:spAutoFit/>
            </a:bodyPr>
            <a:lstStyle/>
            <a:p>
              <a:r>
                <a:rPr lang="en-US" sz="600">
                  <a:latin typeface="Arial" charset="0"/>
                  <a:ea typeface="Arial" charset="0"/>
                  <a:cs typeface="Arial" charset="0"/>
                </a:rPr>
                <a:t>SoM</a:t>
              </a:r>
              <a:endParaRPr lang="en-US" sz="700" dirty="0">
                <a:latin typeface="Arial" charset="0"/>
                <a:ea typeface="Arial" charset="0"/>
                <a:cs typeface="Arial" charset="0"/>
              </a:endParaRPr>
            </a:p>
          </p:txBody>
        </p:sp>
        <p:sp>
          <p:nvSpPr>
            <p:cNvPr id="26" name="TextBox 25"/>
            <p:cNvSpPr txBox="1"/>
            <p:nvPr/>
          </p:nvSpPr>
          <p:spPr>
            <a:xfrm>
              <a:off x="4724400" y="3117803"/>
              <a:ext cx="827126" cy="184666"/>
            </a:xfrm>
            <a:prstGeom prst="rect">
              <a:avLst/>
            </a:prstGeom>
            <a:noFill/>
          </p:spPr>
          <p:txBody>
            <a:bodyPr wrap="square" rtlCol="0">
              <a:spAutoFit/>
            </a:bodyPr>
            <a:lstStyle/>
            <a:p>
              <a:r>
                <a:rPr lang="en-US" sz="600">
                  <a:latin typeface="Arial" charset="0"/>
                  <a:ea typeface="Arial" charset="0"/>
                  <a:cs typeface="Arial" charset="0"/>
                </a:rPr>
                <a:t>R-scape scores</a:t>
              </a:r>
              <a:endParaRPr lang="en-US" sz="700" dirty="0">
                <a:latin typeface="Arial" charset="0"/>
                <a:ea typeface="Arial" charset="0"/>
                <a:cs typeface="Arial" charset="0"/>
              </a:endParaRPr>
            </a:p>
          </p:txBody>
        </p:sp>
        <p:sp>
          <p:nvSpPr>
            <p:cNvPr id="27" name="TextBox 26"/>
            <p:cNvSpPr txBox="1"/>
            <p:nvPr/>
          </p:nvSpPr>
          <p:spPr>
            <a:xfrm>
              <a:off x="4728558" y="3228392"/>
              <a:ext cx="827126" cy="276999"/>
            </a:xfrm>
            <a:prstGeom prst="rect">
              <a:avLst/>
            </a:prstGeom>
            <a:noFill/>
          </p:spPr>
          <p:txBody>
            <a:bodyPr wrap="square" rtlCol="0">
              <a:spAutoFit/>
            </a:bodyPr>
            <a:lstStyle/>
            <a:p>
              <a:r>
                <a:rPr lang="en-US" sz="600" dirty="0">
                  <a:latin typeface="Arial" charset="0"/>
                  <a:ea typeface="Arial" charset="0"/>
                  <a:cs typeface="Arial" charset="0"/>
                </a:rPr>
                <a:t>WC not found by R-scape</a:t>
              </a:r>
              <a:endParaRPr lang="en-US" sz="700" dirty="0">
                <a:latin typeface="Arial" charset="0"/>
                <a:ea typeface="Arial" charset="0"/>
                <a:cs typeface="Arial" charset="0"/>
              </a:endParaRPr>
            </a:p>
          </p:txBody>
        </p:sp>
      </p:grpSp>
      <p:grpSp>
        <p:nvGrpSpPr>
          <p:cNvPr id="38" name="Group 37"/>
          <p:cNvGrpSpPr/>
          <p:nvPr/>
        </p:nvGrpSpPr>
        <p:grpSpPr>
          <a:xfrm>
            <a:off x="5286257" y="4085622"/>
            <a:ext cx="1545419" cy="1068509"/>
            <a:chOff x="4484685" y="1658546"/>
            <a:chExt cx="1545419" cy="1068509"/>
          </a:xfrm>
        </p:grpSpPr>
        <p:pic>
          <p:nvPicPr>
            <p:cNvPr id="31" name="Picture 30"/>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32" name="TextBox 31"/>
            <p:cNvSpPr txBox="1"/>
            <p:nvPr/>
          </p:nvSpPr>
          <p:spPr>
            <a:xfrm>
              <a:off x="4487566" y="1658546"/>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33" name="TextBox 32"/>
            <p:cNvSpPr txBox="1"/>
            <p:nvPr/>
          </p:nvSpPr>
          <p:spPr>
            <a:xfrm>
              <a:off x="4484685" y="2542389"/>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pic>
          <p:nvPicPr>
            <p:cNvPr id="35" name="Picture 34"/>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36" name="TextBox 35"/>
            <p:cNvSpPr txBox="1"/>
            <p:nvPr/>
          </p:nvSpPr>
          <p:spPr>
            <a:xfrm>
              <a:off x="5146676" y="1662388"/>
              <a:ext cx="883428" cy="184666"/>
            </a:xfrm>
            <a:prstGeom prst="rect">
              <a:avLst/>
            </a:prstGeom>
            <a:noFill/>
          </p:spPr>
          <p:txBody>
            <a:bodyPr wrap="square" rtlCol="0">
              <a:spAutoFit/>
            </a:bodyPr>
            <a:lstStyle/>
            <a:p>
              <a:r>
                <a:rPr lang="en-US" sz="600">
                  <a:latin typeface="Arial" charset="0"/>
                  <a:ea typeface="Arial" charset="0"/>
                  <a:cs typeface="Arial" charset="0"/>
                </a:rPr>
                <a:t>High R-scape score</a:t>
              </a:r>
              <a:endParaRPr lang="en-US" sz="600" dirty="0">
                <a:latin typeface="Arial" charset="0"/>
                <a:ea typeface="Arial" charset="0"/>
                <a:cs typeface="Arial" charset="0"/>
              </a:endParaRPr>
            </a:p>
          </p:txBody>
        </p:sp>
        <p:sp>
          <p:nvSpPr>
            <p:cNvPr id="37" name="TextBox 36"/>
            <p:cNvSpPr txBox="1"/>
            <p:nvPr/>
          </p:nvSpPr>
          <p:spPr>
            <a:xfrm>
              <a:off x="5146676" y="2536415"/>
              <a:ext cx="883428" cy="184666"/>
            </a:xfrm>
            <a:prstGeom prst="rect">
              <a:avLst/>
            </a:prstGeom>
            <a:noFill/>
          </p:spPr>
          <p:txBody>
            <a:bodyPr wrap="square" rtlCol="0">
              <a:spAutoFit/>
            </a:bodyPr>
            <a:lstStyle/>
            <a:p>
              <a:r>
                <a:rPr lang="en-US" sz="600" dirty="0">
                  <a:latin typeface="Arial" charset="0"/>
                  <a:ea typeface="Arial" charset="0"/>
                  <a:cs typeface="Arial" charset="0"/>
                </a:rPr>
                <a:t>Low R-scape score</a:t>
              </a:r>
            </a:p>
          </p:txBody>
        </p:sp>
      </p:grpSp>
      <p:grpSp>
        <p:nvGrpSpPr>
          <p:cNvPr id="51" name="Group 50"/>
          <p:cNvGrpSpPr/>
          <p:nvPr/>
        </p:nvGrpSpPr>
        <p:grpSpPr>
          <a:xfrm>
            <a:off x="5556588" y="3557108"/>
            <a:ext cx="988649" cy="293491"/>
            <a:chOff x="4746429" y="2298070"/>
            <a:chExt cx="988649" cy="293491"/>
          </a:xfrm>
        </p:grpSpPr>
        <p:sp>
          <p:nvSpPr>
            <p:cNvPr id="40" name="Rounded Rectangle 39"/>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TextBox 43"/>
            <p:cNvSpPr txBox="1"/>
            <p:nvPr/>
          </p:nvSpPr>
          <p:spPr>
            <a:xfrm>
              <a:off x="4907952" y="2298070"/>
              <a:ext cx="587375" cy="184666"/>
            </a:xfrm>
            <a:prstGeom prst="rect">
              <a:avLst/>
            </a:prstGeom>
            <a:noFill/>
          </p:spPr>
          <p:txBody>
            <a:bodyPr wrap="square" rtlCol="0">
              <a:spAutoFit/>
            </a:bodyPr>
            <a:lstStyle/>
            <a:p>
              <a:r>
                <a:rPr lang="en-US" sz="600" dirty="0" err="1">
                  <a:latin typeface="Arial" charset="0"/>
                  <a:ea typeface="Arial" charset="0"/>
                  <a:cs typeface="Arial" charset="0"/>
                </a:rPr>
                <a:t>SoM</a:t>
              </a:r>
              <a:r>
                <a:rPr lang="en-US" sz="600" dirty="0">
                  <a:latin typeface="Arial" charset="0"/>
                  <a:ea typeface="Arial" charset="0"/>
                  <a:cs typeface="Arial" charset="0"/>
                </a:rPr>
                <a:t> TPR</a:t>
              </a:r>
              <a:endParaRPr lang="en-US" sz="700" dirty="0">
                <a:latin typeface="Arial" charset="0"/>
                <a:ea typeface="Arial" charset="0"/>
                <a:cs typeface="Arial" charset="0"/>
              </a:endParaRPr>
            </a:p>
          </p:txBody>
        </p:sp>
        <p:sp>
          <p:nvSpPr>
            <p:cNvPr id="45" name="TextBox 44"/>
            <p:cNvSpPr txBox="1"/>
            <p:nvPr/>
          </p:nvSpPr>
          <p:spPr>
            <a:xfrm>
              <a:off x="4907952" y="2406895"/>
              <a:ext cx="827126" cy="184666"/>
            </a:xfrm>
            <a:prstGeom prst="rect">
              <a:avLst/>
            </a:prstGeom>
            <a:noFill/>
          </p:spPr>
          <p:txBody>
            <a:bodyPr wrap="square" rtlCol="0">
              <a:spAutoFit/>
            </a:bodyPr>
            <a:lstStyle/>
            <a:p>
              <a:r>
                <a:rPr lang="en-US" sz="600" dirty="0">
                  <a:latin typeface="Arial" charset="0"/>
                  <a:ea typeface="Arial" charset="0"/>
                  <a:cs typeface="Arial" charset="0"/>
                </a:rPr>
                <a:t>R-scape TPR</a:t>
              </a:r>
              <a:endParaRPr lang="en-US" sz="700" dirty="0">
                <a:latin typeface="Arial" charset="0"/>
                <a:ea typeface="Arial" charset="0"/>
                <a:cs typeface="Arial" charset="0"/>
              </a:endParaRPr>
            </a:p>
          </p:txBody>
        </p:sp>
        <p:cxnSp>
          <p:nvCxnSpPr>
            <p:cNvPr id="48" name="Straight Connector 47"/>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259531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9436" y="2123915"/>
            <a:ext cx="4169664" cy="2084832"/>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436" y="4750517"/>
            <a:ext cx="4169664" cy="2084832"/>
          </a:xfrm>
          <a:prstGeom prst="rect">
            <a:avLst/>
          </a:prstGeom>
        </p:spPr>
      </p:pic>
      <p:sp>
        <p:nvSpPr>
          <p:cNvPr id="10" name="TextBox 9"/>
          <p:cNvSpPr txBox="1"/>
          <p:nvPr/>
        </p:nvSpPr>
        <p:spPr>
          <a:xfrm>
            <a:off x="809625" y="7187641"/>
            <a:ext cx="5943600" cy="1785104"/>
          </a:xfrm>
          <a:prstGeom prst="rect">
            <a:avLst/>
          </a:prstGeom>
          <a:noFill/>
        </p:spPr>
        <p:txBody>
          <a:bodyPr wrap="square" rtlCol="0">
            <a:spAutoFit/>
          </a:bodyPr>
          <a:lstStyle/>
          <a:p>
            <a:pPr algn="just"/>
            <a:r>
              <a:rPr lang="en-US" sz="1100" b="1" dirty="0">
                <a:latin typeface="Arial" charset="0"/>
                <a:ea typeface="Arial" charset="0"/>
                <a:cs typeface="Arial" charset="0"/>
              </a:rPr>
              <a:t>Figure 7: </a:t>
            </a:r>
            <a:r>
              <a:rPr lang="en-US" sz="1100" dirty="0">
                <a:latin typeface="Arial" charset="0"/>
                <a:ea typeface="Arial" charset="0"/>
                <a:cs typeface="Arial" charset="0"/>
              </a:rPr>
              <a:t>(Left) Graphs showing the ranked TPR the top contacts predicted and (right) </a:t>
            </a:r>
            <a:r>
              <a:rPr lang="en-US" sz="1100" dirty="0" err="1">
                <a:latin typeface="Arial" charset="0"/>
                <a:ea typeface="Arial" charset="0"/>
                <a:cs typeface="Arial" charset="0"/>
              </a:rPr>
              <a:t>SoM</a:t>
            </a:r>
            <a:r>
              <a:rPr lang="en-US" sz="1100" dirty="0">
                <a:latin typeface="Arial" charset="0"/>
                <a:ea typeface="Arial" charset="0"/>
                <a:cs typeface="Arial" charset="0"/>
              </a:rPr>
              <a:t> scores (blue) compared to R-scape scores (red) with WC annotated base pairs that R-scape does not find also plotted (purple stars). Results are plotted for (A) </a:t>
            </a:r>
            <a:r>
              <a:rPr lang="en-US" sz="1100" dirty="0" err="1">
                <a:latin typeface="Arial" charset="0"/>
                <a:ea typeface="Arial" charset="0"/>
                <a:cs typeface="Arial" charset="0"/>
              </a:rPr>
              <a:t>tRNA</a:t>
            </a:r>
            <a:r>
              <a:rPr lang="en-US" sz="1100" dirty="0">
                <a:latin typeface="Arial" charset="0"/>
                <a:ea typeface="Arial" charset="0"/>
                <a:cs typeface="Arial" charset="0"/>
              </a:rPr>
              <a:t> </a:t>
            </a:r>
            <a:r>
              <a:rPr lang="mr-IN" sz="1100" dirty="0">
                <a:latin typeface="Arial" charset="0"/>
                <a:ea typeface="Arial" charset="0"/>
                <a:cs typeface="Arial" charset="0"/>
              </a:rPr>
              <a:t>–</a:t>
            </a:r>
            <a:r>
              <a:rPr lang="en-US" sz="1100" dirty="0">
                <a:latin typeface="Arial" charset="0"/>
                <a:ea typeface="Arial" charset="0"/>
                <a:cs typeface="Arial" charset="0"/>
              </a:rPr>
              <a:t> RF00005, (B) Glycine Riboswitch - RF00504, </a:t>
            </a:r>
            <a:r>
              <a:rPr lang="de-DE" sz="1100" dirty="0">
                <a:latin typeface="Arial" charset="0"/>
                <a:ea typeface="Arial" charset="0"/>
                <a:cs typeface="Arial" charset="0"/>
              </a:rPr>
              <a:t>(C) </a:t>
            </a:r>
            <a:r>
              <a:rPr lang="de-DE" sz="1100" dirty="0" err="1">
                <a:latin typeface="Arial" charset="0"/>
                <a:ea typeface="Arial" charset="0"/>
                <a:cs typeface="Arial" charset="0"/>
              </a:rPr>
              <a:t>Bacterial</a:t>
            </a:r>
            <a:r>
              <a:rPr lang="de-DE" sz="1100" dirty="0">
                <a:latin typeface="Arial" charset="0"/>
                <a:ea typeface="Arial" charset="0"/>
                <a:cs typeface="Arial" charset="0"/>
              </a:rPr>
              <a:t> </a:t>
            </a:r>
            <a:r>
              <a:rPr lang="de-DE" sz="1100" dirty="0" err="1">
                <a:latin typeface="Arial" charset="0"/>
                <a:ea typeface="Arial" charset="0"/>
                <a:cs typeface="Arial" charset="0"/>
              </a:rPr>
              <a:t>RNase</a:t>
            </a:r>
            <a:r>
              <a:rPr lang="de-DE" sz="1100" dirty="0">
                <a:latin typeface="Arial" charset="0"/>
                <a:ea typeface="Arial" charset="0"/>
                <a:cs typeface="Arial" charset="0"/>
              </a:rPr>
              <a:t> P Class A </a:t>
            </a:r>
            <a:r>
              <a:rPr lang="mr-IN" sz="1100" dirty="0">
                <a:latin typeface="Arial" charset="0"/>
                <a:ea typeface="Arial" charset="0"/>
                <a:cs typeface="Arial" charset="0"/>
              </a:rPr>
              <a:t>–</a:t>
            </a:r>
            <a:r>
              <a:rPr lang="de-DE" sz="1100" dirty="0">
                <a:latin typeface="Arial" charset="0"/>
                <a:ea typeface="Arial" charset="0"/>
                <a:cs typeface="Arial" charset="0"/>
              </a:rPr>
              <a:t> RF00010 </a:t>
            </a:r>
            <a:r>
              <a:rPr lang="de-DE" sz="1100" dirty="0" err="1">
                <a:latin typeface="Arial" charset="0"/>
                <a:ea typeface="Arial" charset="0"/>
                <a:cs typeface="Arial" charset="0"/>
              </a:rPr>
              <a:t>and</a:t>
            </a:r>
            <a:r>
              <a:rPr lang="de-DE" sz="1100" dirty="0">
                <a:latin typeface="Arial" charset="0"/>
                <a:ea typeface="Arial" charset="0"/>
                <a:cs typeface="Arial" charset="0"/>
              </a:rPr>
              <a:t> (D) transfer-</a:t>
            </a:r>
            <a:r>
              <a:rPr lang="de-DE" sz="1100" dirty="0" err="1">
                <a:latin typeface="Arial" charset="0"/>
                <a:ea typeface="Arial" charset="0"/>
                <a:cs typeface="Arial" charset="0"/>
              </a:rPr>
              <a:t>messenger</a:t>
            </a:r>
            <a:r>
              <a:rPr lang="de-DE" sz="1100" dirty="0">
                <a:latin typeface="Arial" charset="0"/>
                <a:ea typeface="Arial" charset="0"/>
                <a:cs typeface="Arial" charset="0"/>
              </a:rPr>
              <a:t> RNA (</a:t>
            </a:r>
            <a:r>
              <a:rPr lang="de-DE" sz="1100" dirty="0" err="1">
                <a:latin typeface="Arial" charset="0"/>
                <a:ea typeface="Arial" charset="0"/>
                <a:cs typeface="Arial" charset="0"/>
              </a:rPr>
              <a:t>tmRNA</a:t>
            </a:r>
            <a:r>
              <a:rPr lang="de-DE" sz="1100" dirty="0">
                <a:latin typeface="Arial" charset="0"/>
                <a:ea typeface="Arial" charset="0"/>
                <a:cs typeface="Arial" charset="0"/>
              </a:rPr>
              <a:t>) - RF00023. </a:t>
            </a:r>
            <a:r>
              <a:rPr lang="de-DE" sz="1100" dirty="0" err="1">
                <a:latin typeface="Arial" charset="0"/>
                <a:ea typeface="Arial" charset="0"/>
                <a:cs typeface="Arial" charset="0"/>
              </a:rPr>
              <a:t>Ranked</a:t>
            </a:r>
            <a:r>
              <a:rPr lang="de-DE" sz="1100" dirty="0">
                <a:latin typeface="Arial" charset="0"/>
                <a:ea typeface="Arial" charset="0"/>
                <a:cs typeface="Arial" charset="0"/>
              </a:rPr>
              <a:t> TPRs </a:t>
            </a:r>
            <a:r>
              <a:rPr lang="de-DE" sz="1100" dirty="0" err="1">
                <a:latin typeface="Arial" charset="0"/>
                <a:ea typeface="Arial" charset="0"/>
                <a:cs typeface="Arial" charset="0"/>
              </a:rPr>
              <a:t>are</a:t>
            </a:r>
            <a:r>
              <a:rPr lang="de-DE" sz="1100" dirty="0">
                <a:latin typeface="Arial" charset="0"/>
                <a:ea typeface="Arial" charset="0"/>
                <a:cs typeface="Arial" charset="0"/>
              </a:rPr>
              <a:t> </a:t>
            </a:r>
            <a:r>
              <a:rPr lang="de-DE" sz="1100" dirty="0" err="1">
                <a:latin typeface="Arial" charset="0"/>
                <a:ea typeface="Arial" charset="0"/>
                <a:cs typeface="Arial" charset="0"/>
              </a:rPr>
              <a:t>plotted</a:t>
            </a:r>
            <a:r>
              <a:rPr lang="de-DE" sz="1100" dirty="0">
                <a:latin typeface="Arial" charset="0"/>
                <a:ea typeface="Arial" charset="0"/>
                <a:cs typeface="Arial" charset="0"/>
              </a:rPr>
              <a:t> </a:t>
            </a:r>
            <a:r>
              <a:rPr lang="de-DE" sz="1100" dirty="0" err="1">
                <a:latin typeface="Arial" charset="0"/>
                <a:ea typeface="Arial" charset="0"/>
                <a:cs typeface="Arial" charset="0"/>
              </a:rPr>
              <a:t>for</a:t>
            </a:r>
            <a:r>
              <a:rPr lang="de-DE" sz="1100" dirty="0">
                <a:latin typeface="Arial" charset="0"/>
                <a:ea typeface="Arial" charset="0"/>
                <a:cs typeface="Arial" charset="0"/>
              </a:rPr>
              <a:t> </a:t>
            </a:r>
            <a:r>
              <a:rPr lang="de-DE" sz="1100" dirty="0" err="1">
                <a:latin typeface="Arial" charset="0"/>
                <a:ea typeface="Arial" charset="0"/>
                <a:cs typeface="Arial" charset="0"/>
              </a:rPr>
              <a:t>the</a:t>
            </a:r>
            <a:r>
              <a:rPr lang="de-DE" sz="1100" dirty="0">
                <a:latin typeface="Arial" charset="0"/>
                <a:ea typeface="Arial" charset="0"/>
                <a:cs typeface="Arial" charset="0"/>
              </a:rPr>
              <a:t> top C </a:t>
            </a:r>
            <a:r>
              <a:rPr lang="de-DE" sz="1100" dirty="0" err="1">
                <a:latin typeface="Arial" charset="0"/>
                <a:ea typeface="Arial" charset="0"/>
                <a:cs typeface="Arial" charset="0"/>
              </a:rPr>
              <a:t>SoM</a:t>
            </a:r>
            <a:r>
              <a:rPr lang="de-DE" sz="1100" dirty="0">
                <a:latin typeface="Arial" charset="0"/>
                <a:ea typeface="Arial" charset="0"/>
                <a:cs typeface="Arial" charset="0"/>
              </a:rPr>
              <a:t> </a:t>
            </a:r>
            <a:r>
              <a:rPr lang="de-DE" sz="1100" dirty="0" err="1">
                <a:latin typeface="Arial" charset="0"/>
                <a:ea typeface="Arial" charset="0"/>
                <a:cs typeface="Arial" charset="0"/>
              </a:rPr>
              <a:t>scores</a:t>
            </a:r>
            <a:r>
              <a:rPr lang="de-DE" sz="1100" dirty="0">
                <a:latin typeface="Arial" charset="0"/>
                <a:ea typeface="Arial" charset="0"/>
                <a:cs typeface="Arial" charset="0"/>
              </a:rPr>
              <a:t> </a:t>
            </a:r>
            <a:r>
              <a:rPr lang="de-DE" sz="1100" dirty="0" err="1">
                <a:latin typeface="Arial" charset="0"/>
                <a:ea typeface="Arial" charset="0"/>
                <a:cs typeface="Arial" charset="0"/>
              </a:rPr>
              <a:t>and</a:t>
            </a:r>
            <a:r>
              <a:rPr lang="de-DE" sz="1100" dirty="0">
                <a:latin typeface="Arial" charset="0"/>
                <a:ea typeface="Arial" charset="0"/>
                <a:cs typeface="Arial" charset="0"/>
              </a:rPr>
              <a:t> R-</a:t>
            </a:r>
            <a:r>
              <a:rPr lang="de-DE" sz="1100" dirty="0" err="1">
                <a:latin typeface="Arial" charset="0"/>
                <a:ea typeface="Arial" charset="0"/>
                <a:cs typeface="Arial" charset="0"/>
              </a:rPr>
              <a:t>scape</a:t>
            </a:r>
            <a:r>
              <a:rPr lang="de-DE" sz="1100" dirty="0">
                <a:latin typeface="Arial" charset="0"/>
                <a:ea typeface="Arial" charset="0"/>
                <a:cs typeface="Arial" charset="0"/>
              </a:rPr>
              <a:t> </a:t>
            </a:r>
            <a:r>
              <a:rPr lang="de-DE" sz="1100" dirty="0" err="1">
                <a:latin typeface="Arial" charset="0"/>
                <a:ea typeface="Arial" charset="0"/>
                <a:cs typeface="Arial" charset="0"/>
              </a:rPr>
              <a:t>scores</a:t>
            </a:r>
            <a:r>
              <a:rPr lang="de-DE" sz="1100" dirty="0">
                <a:latin typeface="Arial" charset="0"/>
                <a:ea typeface="Arial" charset="0"/>
                <a:cs typeface="Arial" charset="0"/>
              </a:rPr>
              <a:t> </a:t>
            </a:r>
            <a:r>
              <a:rPr lang="de-DE" sz="1100" dirty="0" err="1">
                <a:latin typeface="Arial" charset="0"/>
                <a:ea typeface="Arial" charset="0"/>
                <a:cs typeface="Arial" charset="0"/>
              </a:rPr>
              <a:t>where</a:t>
            </a:r>
            <a:r>
              <a:rPr lang="de-DE" sz="1100" dirty="0">
                <a:latin typeface="Arial" charset="0"/>
                <a:ea typeface="Arial" charset="0"/>
                <a:cs typeface="Arial" charset="0"/>
              </a:rPr>
              <a:t> C </a:t>
            </a:r>
            <a:r>
              <a:rPr lang="de-DE" sz="1100" dirty="0" err="1">
                <a:latin typeface="Arial" charset="0"/>
                <a:ea typeface="Arial" charset="0"/>
                <a:cs typeface="Arial" charset="0"/>
              </a:rPr>
              <a:t>is</a:t>
            </a:r>
            <a:r>
              <a:rPr lang="de-DE" sz="1100" dirty="0">
                <a:latin typeface="Arial" charset="0"/>
                <a:ea typeface="Arial" charset="0"/>
                <a:cs typeface="Arial" charset="0"/>
              </a:rPr>
              <a:t> </a:t>
            </a:r>
            <a:r>
              <a:rPr lang="de-DE" sz="1100" dirty="0" err="1">
                <a:latin typeface="Arial" charset="0"/>
                <a:ea typeface="Arial" charset="0"/>
                <a:cs typeface="Arial" charset="0"/>
              </a:rPr>
              <a:t>the</a:t>
            </a:r>
            <a:r>
              <a:rPr lang="de-DE" sz="1100" dirty="0">
                <a:latin typeface="Arial" charset="0"/>
                <a:ea typeface="Arial" charset="0"/>
                <a:cs typeface="Arial" charset="0"/>
              </a:rPr>
              <a:t> total </a:t>
            </a:r>
            <a:r>
              <a:rPr lang="de-DE" sz="1100" dirty="0" err="1">
                <a:latin typeface="Arial" charset="0"/>
                <a:ea typeface="Arial" charset="0"/>
                <a:cs typeface="Arial" charset="0"/>
              </a:rPr>
              <a:t>number</a:t>
            </a:r>
            <a:r>
              <a:rPr lang="de-DE" sz="1100" dirty="0">
                <a:latin typeface="Arial" charset="0"/>
                <a:ea typeface="Arial" charset="0"/>
                <a:cs typeface="Arial" charset="0"/>
              </a:rPr>
              <a:t> </a:t>
            </a:r>
            <a:r>
              <a:rPr lang="de-DE" sz="1100" dirty="0" err="1">
                <a:latin typeface="Arial" charset="0"/>
                <a:ea typeface="Arial" charset="0"/>
                <a:cs typeface="Arial" charset="0"/>
              </a:rPr>
              <a:t>of</a:t>
            </a:r>
            <a:r>
              <a:rPr lang="de-DE" sz="1100" dirty="0">
                <a:latin typeface="Arial" charset="0"/>
                <a:ea typeface="Arial" charset="0"/>
                <a:cs typeface="Arial" charset="0"/>
              </a:rPr>
              <a:t> </a:t>
            </a:r>
            <a:r>
              <a:rPr lang="de-DE" sz="1100" dirty="0" err="1">
                <a:latin typeface="Arial" charset="0"/>
                <a:ea typeface="Arial" charset="0"/>
                <a:cs typeface="Arial" charset="0"/>
              </a:rPr>
              <a:t>base</a:t>
            </a:r>
            <a:r>
              <a:rPr lang="de-DE" sz="1100" dirty="0">
                <a:latin typeface="Arial" charset="0"/>
                <a:ea typeface="Arial" charset="0"/>
                <a:cs typeface="Arial" charset="0"/>
              </a:rPr>
              <a:t> </a:t>
            </a:r>
            <a:r>
              <a:rPr lang="de-DE" sz="1100" dirty="0" err="1">
                <a:latin typeface="Arial" charset="0"/>
                <a:ea typeface="Arial" charset="0"/>
                <a:cs typeface="Arial" charset="0"/>
              </a:rPr>
              <a:t>pairs</a:t>
            </a:r>
            <a:r>
              <a:rPr lang="de-DE" sz="1100" dirty="0">
                <a:latin typeface="Arial" charset="0"/>
                <a:ea typeface="Arial" charset="0"/>
                <a:cs typeface="Arial" charset="0"/>
              </a:rPr>
              <a:t> </a:t>
            </a:r>
            <a:r>
              <a:rPr lang="de-DE" sz="1100" dirty="0" err="1">
                <a:latin typeface="Arial" charset="0"/>
                <a:ea typeface="Arial" charset="0"/>
                <a:cs typeface="Arial" charset="0"/>
              </a:rPr>
              <a:t>predicted</a:t>
            </a:r>
            <a:r>
              <a:rPr lang="de-DE" sz="1100" dirty="0">
                <a:latin typeface="Arial" charset="0"/>
                <a:ea typeface="Arial" charset="0"/>
                <a:cs typeface="Arial" charset="0"/>
              </a:rPr>
              <a:t> </a:t>
            </a:r>
            <a:r>
              <a:rPr lang="de-DE" sz="1100" dirty="0" err="1">
                <a:latin typeface="Arial" charset="0"/>
                <a:ea typeface="Arial" charset="0"/>
                <a:cs typeface="Arial" charset="0"/>
              </a:rPr>
              <a:t>by</a:t>
            </a:r>
            <a:r>
              <a:rPr lang="de-DE" sz="1100" dirty="0">
                <a:latin typeface="Arial" charset="0"/>
                <a:ea typeface="Arial" charset="0"/>
                <a:cs typeface="Arial" charset="0"/>
              </a:rPr>
              <a:t> R-</a:t>
            </a:r>
            <a:r>
              <a:rPr lang="de-DE" sz="1100" dirty="0" err="1">
                <a:latin typeface="Arial" charset="0"/>
                <a:ea typeface="Arial" charset="0"/>
                <a:cs typeface="Arial" charset="0"/>
              </a:rPr>
              <a:t>scape</a:t>
            </a:r>
            <a:r>
              <a:rPr lang="de-DE" sz="1100" dirty="0">
                <a:latin typeface="Arial" charset="0"/>
                <a:ea typeface="Arial" charset="0"/>
                <a:cs typeface="Arial" charset="0"/>
              </a:rPr>
              <a:t>. The TPR </a:t>
            </a:r>
            <a:r>
              <a:rPr lang="de-DE" sz="1100" dirty="0" err="1">
                <a:latin typeface="Arial" charset="0"/>
                <a:ea typeface="Arial" charset="0"/>
                <a:cs typeface="Arial" charset="0"/>
              </a:rPr>
              <a:t>is</a:t>
            </a:r>
            <a:r>
              <a:rPr lang="de-DE" sz="1100" dirty="0">
                <a:latin typeface="Arial" charset="0"/>
                <a:ea typeface="Arial" charset="0"/>
                <a:cs typeface="Arial" charset="0"/>
              </a:rPr>
              <a:t> a </a:t>
            </a:r>
            <a:r>
              <a:rPr lang="de-DE" sz="1100" dirty="0" err="1">
                <a:latin typeface="Arial" charset="0"/>
                <a:ea typeface="Arial" charset="0"/>
                <a:cs typeface="Arial" charset="0"/>
              </a:rPr>
              <a:t>metric</a:t>
            </a:r>
            <a:r>
              <a:rPr lang="de-DE" sz="1100" dirty="0">
                <a:latin typeface="Arial" charset="0"/>
                <a:ea typeface="Arial" charset="0"/>
                <a:cs typeface="Arial" charset="0"/>
              </a:rPr>
              <a:t> </a:t>
            </a:r>
            <a:r>
              <a:rPr lang="de-DE" sz="1100" dirty="0" err="1">
                <a:latin typeface="Arial" charset="0"/>
                <a:ea typeface="Arial" charset="0"/>
                <a:cs typeface="Arial" charset="0"/>
              </a:rPr>
              <a:t>of</a:t>
            </a:r>
            <a:r>
              <a:rPr lang="de-DE" sz="1100" dirty="0">
                <a:latin typeface="Arial" charset="0"/>
                <a:ea typeface="Arial" charset="0"/>
                <a:cs typeface="Arial" charset="0"/>
              </a:rPr>
              <a:t> </a:t>
            </a:r>
            <a:r>
              <a:rPr lang="de-DE" sz="1100" dirty="0" err="1">
                <a:latin typeface="Arial" charset="0"/>
                <a:ea typeface="Arial" charset="0"/>
                <a:cs typeface="Arial" charset="0"/>
              </a:rPr>
              <a:t>how</a:t>
            </a:r>
            <a:r>
              <a:rPr lang="de-DE" sz="1100" dirty="0">
                <a:latin typeface="Arial" charset="0"/>
                <a:ea typeface="Arial" charset="0"/>
                <a:cs typeface="Arial" charset="0"/>
              </a:rPr>
              <a:t> sensitive </a:t>
            </a:r>
            <a:r>
              <a:rPr lang="de-DE" sz="1100" dirty="0" err="1">
                <a:latin typeface="Arial" charset="0"/>
                <a:ea typeface="Arial" charset="0"/>
                <a:cs typeface="Arial" charset="0"/>
              </a:rPr>
              <a:t>the</a:t>
            </a:r>
            <a:r>
              <a:rPr lang="de-DE" sz="1100" dirty="0">
                <a:latin typeface="Arial" charset="0"/>
                <a:ea typeface="Arial" charset="0"/>
                <a:cs typeface="Arial" charset="0"/>
              </a:rPr>
              <a:t> </a:t>
            </a:r>
            <a:r>
              <a:rPr lang="de-DE" sz="1100" dirty="0" err="1">
                <a:latin typeface="Arial" charset="0"/>
                <a:ea typeface="Arial" charset="0"/>
                <a:cs typeface="Arial" charset="0"/>
              </a:rPr>
              <a:t>model</a:t>
            </a:r>
            <a:r>
              <a:rPr lang="de-DE" sz="1100" dirty="0">
                <a:latin typeface="Arial" charset="0"/>
                <a:ea typeface="Arial" charset="0"/>
                <a:cs typeface="Arial" charset="0"/>
              </a:rPr>
              <a:t> </a:t>
            </a:r>
            <a:r>
              <a:rPr lang="de-DE" sz="1100" dirty="0" err="1">
                <a:latin typeface="Arial" charset="0"/>
                <a:ea typeface="Arial" charset="0"/>
                <a:cs typeface="Arial" charset="0"/>
              </a:rPr>
              <a:t>is</a:t>
            </a:r>
            <a:r>
              <a:rPr lang="de-DE" sz="1100" dirty="0">
                <a:latin typeface="Arial" charset="0"/>
                <a:ea typeface="Arial" charset="0"/>
                <a:cs typeface="Arial" charset="0"/>
              </a:rPr>
              <a:t> </a:t>
            </a:r>
            <a:r>
              <a:rPr lang="de-DE" sz="1100" dirty="0" err="1">
                <a:latin typeface="Arial" charset="0"/>
                <a:ea typeface="Arial" charset="0"/>
                <a:cs typeface="Arial" charset="0"/>
              </a:rPr>
              <a:t>to</a:t>
            </a:r>
            <a:r>
              <a:rPr lang="de-DE" sz="1100" dirty="0">
                <a:latin typeface="Arial" charset="0"/>
                <a:ea typeface="Arial" charset="0"/>
                <a:cs typeface="Arial" charset="0"/>
              </a:rPr>
              <a:t> </a:t>
            </a:r>
            <a:r>
              <a:rPr lang="de-DE" sz="1100" dirty="0" err="1">
                <a:latin typeface="Arial" charset="0"/>
                <a:ea typeface="Arial" charset="0"/>
                <a:cs typeface="Arial" charset="0"/>
              </a:rPr>
              <a:t>finding</a:t>
            </a:r>
            <a:r>
              <a:rPr lang="de-DE" sz="1100" dirty="0">
                <a:latin typeface="Arial" charset="0"/>
                <a:ea typeface="Arial" charset="0"/>
                <a:cs typeface="Arial" charset="0"/>
              </a:rPr>
              <a:t> WC </a:t>
            </a:r>
            <a:r>
              <a:rPr lang="de-DE" sz="1100" dirty="0" err="1">
                <a:latin typeface="Arial" charset="0"/>
                <a:ea typeface="Arial" charset="0"/>
                <a:cs typeface="Arial" charset="0"/>
              </a:rPr>
              <a:t>annotated</a:t>
            </a:r>
            <a:r>
              <a:rPr lang="de-DE" sz="1100" dirty="0">
                <a:latin typeface="Arial" charset="0"/>
                <a:ea typeface="Arial" charset="0"/>
                <a:cs typeface="Arial" charset="0"/>
              </a:rPr>
              <a:t> </a:t>
            </a:r>
            <a:r>
              <a:rPr lang="de-DE" sz="1100" dirty="0" err="1">
                <a:latin typeface="Arial" charset="0"/>
                <a:ea typeface="Arial" charset="0"/>
                <a:cs typeface="Arial" charset="0"/>
              </a:rPr>
              <a:t>base</a:t>
            </a:r>
            <a:r>
              <a:rPr lang="de-DE" sz="1100" dirty="0">
                <a:latin typeface="Arial" charset="0"/>
                <a:ea typeface="Arial" charset="0"/>
                <a:cs typeface="Arial" charset="0"/>
              </a:rPr>
              <a:t> </a:t>
            </a:r>
            <a:r>
              <a:rPr lang="de-DE" sz="1100" dirty="0" err="1">
                <a:latin typeface="Arial" charset="0"/>
                <a:ea typeface="Arial" charset="0"/>
                <a:cs typeface="Arial" charset="0"/>
              </a:rPr>
              <a:t>pairs</a:t>
            </a:r>
            <a:r>
              <a:rPr lang="de-DE" sz="1100" dirty="0">
                <a:latin typeface="Arial" charset="0"/>
                <a:ea typeface="Arial" charset="0"/>
                <a:cs typeface="Arial" charset="0"/>
              </a:rPr>
              <a:t>. </a:t>
            </a:r>
            <a:r>
              <a:rPr lang="de-DE" sz="1100" dirty="0" err="1">
                <a:latin typeface="Arial" charset="0"/>
                <a:ea typeface="Arial" charset="0"/>
                <a:cs typeface="Arial" charset="0"/>
              </a:rPr>
              <a:t>For</a:t>
            </a:r>
            <a:r>
              <a:rPr lang="de-DE" sz="1100" dirty="0">
                <a:latin typeface="Arial" charset="0"/>
                <a:ea typeface="Arial" charset="0"/>
                <a:cs typeface="Arial" charset="0"/>
              </a:rPr>
              <a:t> tRNA </a:t>
            </a:r>
            <a:r>
              <a:rPr lang="de-DE" sz="1100" dirty="0" err="1">
                <a:latin typeface="Arial" charset="0"/>
                <a:ea typeface="Arial" charset="0"/>
                <a:cs typeface="Arial" charset="0"/>
              </a:rPr>
              <a:t>and</a:t>
            </a:r>
            <a:r>
              <a:rPr lang="de-DE" sz="1100" dirty="0">
                <a:latin typeface="Arial" charset="0"/>
                <a:ea typeface="Arial" charset="0"/>
                <a:cs typeface="Arial" charset="0"/>
              </a:rPr>
              <a:t> </a:t>
            </a:r>
            <a:r>
              <a:rPr lang="de-DE" sz="1100" dirty="0" err="1">
                <a:latin typeface="Arial" charset="0"/>
                <a:ea typeface="Arial" charset="0"/>
                <a:cs typeface="Arial" charset="0"/>
              </a:rPr>
              <a:t>RNase</a:t>
            </a:r>
            <a:r>
              <a:rPr lang="de-DE" sz="1100" dirty="0">
                <a:latin typeface="Arial" charset="0"/>
                <a:ea typeface="Arial" charset="0"/>
                <a:cs typeface="Arial" charset="0"/>
              </a:rPr>
              <a:t> P, </a:t>
            </a:r>
            <a:r>
              <a:rPr lang="de-DE" sz="1100" dirty="0" err="1">
                <a:latin typeface="Arial" charset="0"/>
                <a:ea typeface="Arial" charset="0"/>
                <a:cs typeface="Arial" charset="0"/>
              </a:rPr>
              <a:t>the</a:t>
            </a:r>
            <a:r>
              <a:rPr lang="de-DE" sz="1100" dirty="0">
                <a:latin typeface="Arial" charset="0"/>
                <a:ea typeface="Arial" charset="0"/>
                <a:cs typeface="Arial" charset="0"/>
              </a:rPr>
              <a:t> MLP </a:t>
            </a:r>
            <a:r>
              <a:rPr lang="de-DE" sz="1100" dirty="0" err="1">
                <a:latin typeface="Arial" charset="0"/>
                <a:ea typeface="Arial" charset="0"/>
                <a:cs typeface="Arial" charset="0"/>
              </a:rPr>
              <a:t>seems</a:t>
            </a:r>
            <a:r>
              <a:rPr lang="de-DE" sz="1100" dirty="0">
                <a:latin typeface="Arial" charset="0"/>
                <a:ea typeface="Arial" charset="0"/>
                <a:cs typeface="Arial" charset="0"/>
              </a:rPr>
              <a:t> </a:t>
            </a:r>
            <a:r>
              <a:rPr lang="de-DE" sz="1100" dirty="0" err="1">
                <a:latin typeface="Arial" charset="0"/>
                <a:ea typeface="Arial" charset="0"/>
                <a:cs typeface="Arial" charset="0"/>
              </a:rPr>
              <a:t>to</a:t>
            </a:r>
            <a:r>
              <a:rPr lang="de-DE" sz="1100" dirty="0">
                <a:latin typeface="Arial" charset="0"/>
                <a:ea typeface="Arial" charset="0"/>
                <a:cs typeface="Arial" charset="0"/>
              </a:rPr>
              <a:t> </a:t>
            </a:r>
            <a:r>
              <a:rPr lang="de-DE" sz="1100" dirty="0" err="1">
                <a:latin typeface="Arial" charset="0"/>
                <a:ea typeface="Arial" charset="0"/>
                <a:cs typeface="Arial" charset="0"/>
              </a:rPr>
              <a:t>have</a:t>
            </a:r>
            <a:r>
              <a:rPr lang="de-DE" sz="1100" dirty="0">
                <a:latin typeface="Arial" charset="0"/>
                <a:ea typeface="Arial" charset="0"/>
                <a:cs typeface="Arial" charset="0"/>
              </a:rPr>
              <a:t> </a:t>
            </a:r>
            <a:r>
              <a:rPr lang="de-DE" sz="1100" dirty="0" err="1">
                <a:latin typeface="Arial" charset="0"/>
                <a:ea typeface="Arial" charset="0"/>
                <a:cs typeface="Arial" charset="0"/>
              </a:rPr>
              <a:t>similar</a:t>
            </a:r>
            <a:r>
              <a:rPr lang="de-DE" sz="1100" dirty="0">
                <a:latin typeface="Arial" charset="0"/>
                <a:ea typeface="Arial" charset="0"/>
                <a:cs typeface="Arial" charset="0"/>
              </a:rPr>
              <a:t> </a:t>
            </a:r>
            <a:r>
              <a:rPr lang="de-DE" sz="1100" dirty="0" err="1">
                <a:latin typeface="Arial" charset="0"/>
                <a:ea typeface="Arial" charset="0"/>
                <a:cs typeface="Arial" charset="0"/>
              </a:rPr>
              <a:t>performance</a:t>
            </a:r>
            <a:r>
              <a:rPr lang="de-DE" sz="1100" dirty="0">
                <a:latin typeface="Arial" charset="0"/>
                <a:ea typeface="Arial" charset="0"/>
                <a:cs typeface="Arial" charset="0"/>
              </a:rPr>
              <a:t> </a:t>
            </a:r>
            <a:r>
              <a:rPr lang="de-DE" sz="1100" dirty="0" err="1">
                <a:latin typeface="Arial" charset="0"/>
                <a:ea typeface="Arial" charset="0"/>
                <a:cs typeface="Arial" charset="0"/>
              </a:rPr>
              <a:t>to</a:t>
            </a:r>
            <a:r>
              <a:rPr lang="de-DE" sz="1100" dirty="0">
                <a:latin typeface="Arial" charset="0"/>
                <a:ea typeface="Arial" charset="0"/>
                <a:cs typeface="Arial" charset="0"/>
              </a:rPr>
              <a:t> R-</a:t>
            </a:r>
            <a:r>
              <a:rPr lang="de-DE" sz="1100" dirty="0" err="1">
                <a:latin typeface="Arial" charset="0"/>
                <a:ea typeface="Arial" charset="0"/>
                <a:cs typeface="Arial" charset="0"/>
              </a:rPr>
              <a:t>scape</a:t>
            </a:r>
            <a:r>
              <a:rPr lang="de-DE" sz="1100" dirty="0">
                <a:latin typeface="Arial" charset="0"/>
                <a:ea typeface="Arial" charset="0"/>
                <a:cs typeface="Arial" charset="0"/>
              </a:rPr>
              <a:t>, </a:t>
            </a:r>
            <a:r>
              <a:rPr lang="de-DE" sz="1100" dirty="0" err="1">
                <a:latin typeface="Arial" charset="0"/>
                <a:ea typeface="Arial" charset="0"/>
                <a:cs typeface="Arial" charset="0"/>
              </a:rPr>
              <a:t>learning</a:t>
            </a:r>
            <a:r>
              <a:rPr lang="de-DE" sz="1100" dirty="0">
                <a:latin typeface="Arial" charset="0"/>
                <a:ea typeface="Arial" charset="0"/>
                <a:cs typeface="Arial" charset="0"/>
              </a:rPr>
              <a:t> a </a:t>
            </a:r>
            <a:r>
              <a:rPr lang="de-DE" sz="1100" dirty="0" err="1">
                <a:latin typeface="Arial" charset="0"/>
                <a:ea typeface="Arial" charset="0"/>
                <a:cs typeface="Arial" charset="0"/>
              </a:rPr>
              <a:t>similar</a:t>
            </a:r>
            <a:r>
              <a:rPr lang="de-DE" sz="1100" dirty="0">
                <a:latin typeface="Arial" charset="0"/>
                <a:ea typeface="Arial" charset="0"/>
                <a:cs typeface="Arial" charset="0"/>
              </a:rPr>
              <a:t> </a:t>
            </a:r>
            <a:r>
              <a:rPr lang="de-DE" sz="1100" dirty="0" err="1">
                <a:latin typeface="Arial" charset="0"/>
                <a:ea typeface="Arial" charset="0"/>
                <a:cs typeface="Arial" charset="0"/>
              </a:rPr>
              <a:t>amount</a:t>
            </a:r>
            <a:r>
              <a:rPr lang="de-DE" sz="1100" dirty="0">
                <a:latin typeface="Arial" charset="0"/>
                <a:ea typeface="Arial" charset="0"/>
                <a:cs typeface="Arial" charset="0"/>
              </a:rPr>
              <a:t> </a:t>
            </a:r>
            <a:r>
              <a:rPr lang="de-DE" sz="1100" dirty="0" err="1">
                <a:latin typeface="Arial" charset="0"/>
                <a:ea typeface="Arial" charset="0"/>
                <a:cs typeface="Arial" charset="0"/>
              </a:rPr>
              <a:t>of</a:t>
            </a:r>
            <a:r>
              <a:rPr lang="de-DE" sz="1100" dirty="0">
                <a:latin typeface="Arial" charset="0"/>
                <a:ea typeface="Arial" charset="0"/>
                <a:cs typeface="Arial" charset="0"/>
              </a:rPr>
              <a:t> WC </a:t>
            </a:r>
            <a:r>
              <a:rPr lang="de-DE" sz="1100" dirty="0" err="1">
                <a:latin typeface="Arial" charset="0"/>
                <a:ea typeface="Arial" charset="0"/>
                <a:cs typeface="Arial" charset="0"/>
              </a:rPr>
              <a:t>base</a:t>
            </a:r>
            <a:r>
              <a:rPr lang="de-DE" sz="1100" dirty="0">
                <a:latin typeface="Arial" charset="0"/>
                <a:ea typeface="Arial" charset="0"/>
                <a:cs typeface="Arial" charset="0"/>
              </a:rPr>
              <a:t> </a:t>
            </a:r>
            <a:r>
              <a:rPr lang="de-DE" sz="1100" dirty="0" err="1">
                <a:latin typeface="Arial" charset="0"/>
                <a:ea typeface="Arial" charset="0"/>
                <a:cs typeface="Arial" charset="0"/>
              </a:rPr>
              <a:t>pairs</a:t>
            </a:r>
            <a:r>
              <a:rPr lang="de-DE" sz="1100" dirty="0">
                <a:latin typeface="Arial" charset="0"/>
                <a:ea typeface="Arial" charset="0"/>
                <a:cs typeface="Arial" charset="0"/>
              </a:rPr>
              <a:t>. </a:t>
            </a:r>
            <a:r>
              <a:rPr lang="de-DE" sz="1100" dirty="0" err="1">
                <a:latin typeface="Arial" charset="0"/>
                <a:ea typeface="Arial" charset="0"/>
                <a:cs typeface="Arial" charset="0"/>
              </a:rPr>
              <a:t>For</a:t>
            </a:r>
            <a:r>
              <a:rPr lang="de-DE" sz="1100" dirty="0">
                <a:latin typeface="Arial" charset="0"/>
                <a:ea typeface="Arial" charset="0"/>
                <a:cs typeface="Arial" charset="0"/>
              </a:rPr>
              <a:t> </a:t>
            </a:r>
            <a:r>
              <a:rPr lang="de-DE" sz="1100" dirty="0" err="1">
                <a:latin typeface="Arial" charset="0"/>
                <a:ea typeface="Arial" charset="0"/>
                <a:cs typeface="Arial" charset="0"/>
              </a:rPr>
              <a:t>Glycine</a:t>
            </a:r>
            <a:r>
              <a:rPr lang="de-DE" sz="1100" dirty="0">
                <a:latin typeface="Arial" charset="0"/>
                <a:ea typeface="Arial" charset="0"/>
                <a:cs typeface="Arial" charset="0"/>
              </a:rPr>
              <a:t> </a:t>
            </a:r>
            <a:r>
              <a:rPr lang="de-DE" sz="1100" dirty="0" err="1">
                <a:latin typeface="Arial" charset="0"/>
                <a:ea typeface="Arial" charset="0"/>
                <a:cs typeface="Arial" charset="0"/>
              </a:rPr>
              <a:t>Riboswitch</a:t>
            </a:r>
            <a:r>
              <a:rPr lang="de-DE" sz="1100" dirty="0">
                <a:latin typeface="Arial" charset="0"/>
                <a:ea typeface="Arial" charset="0"/>
                <a:cs typeface="Arial" charset="0"/>
              </a:rPr>
              <a:t> </a:t>
            </a:r>
            <a:r>
              <a:rPr lang="de-DE" sz="1100" dirty="0" err="1">
                <a:latin typeface="Arial" charset="0"/>
                <a:ea typeface="Arial" charset="0"/>
                <a:cs typeface="Arial" charset="0"/>
              </a:rPr>
              <a:t>and</a:t>
            </a:r>
            <a:r>
              <a:rPr lang="de-DE" sz="1100" dirty="0">
                <a:latin typeface="Arial" charset="0"/>
                <a:ea typeface="Arial" charset="0"/>
                <a:cs typeface="Arial" charset="0"/>
              </a:rPr>
              <a:t> </a:t>
            </a:r>
            <a:r>
              <a:rPr lang="de-DE" sz="1100" dirty="0" err="1">
                <a:latin typeface="Arial" charset="0"/>
                <a:ea typeface="Arial" charset="0"/>
                <a:cs typeface="Arial" charset="0"/>
              </a:rPr>
              <a:t>tmRNA</a:t>
            </a:r>
            <a:r>
              <a:rPr lang="de-DE" sz="1100" dirty="0">
                <a:latin typeface="Arial" charset="0"/>
                <a:ea typeface="Arial" charset="0"/>
                <a:cs typeface="Arial" charset="0"/>
              </a:rPr>
              <a:t>, R-</a:t>
            </a:r>
            <a:r>
              <a:rPr lang="de-DE" sz="1100" dirty="0" err="1">
                <a:latin typeface="Arial" charset="0"/>
                <a:ea typeface="Arial" charset="0"/>
                <a:cs typeface="Arial" charset="0"/>
              </a:rPr>
              <a:t>scape</a:t>
            </a:r>
            <a:r>
              <a:rPr lang="de-DE" sz="1100" dirty="0">
                <a:latin typeface="Arial" charset="0"/>
                <a:ea typeface="Arial" charset="0"/>
                <a:cs typeface="Arial" charset="0"/>
              </a:rPr>
              <a:t> </a:t>
            </a:r>
            <a:r>
              <a:rPr lang="de-DE" sz="1100" dirty="0" err="1">
                <a:latin typeface="Arial" charset="0"/>
                <a:ea typeface="Arial" charset="0"/>
                <a:cs typeface="Arial" charset="0"/>
              </a:rPr>
              <a:t>outperforms</a:t>
            </a:r>
            <a:r>
              <a:rPr lang="de-DE" sz="1100" dirty="0">
                <a:latin typeface="Arial" charset="0"/>
                <a:ea typeface="Arial" charset="0"/>
                <a:cs typeface="Arial" charset="0"/>
              </a:rPr>
              <a:t> </a:t>
            </a:r>
            <a:r>
              <a:rPr lang="de-DE" sz="1100" dirty="0" err="1">
                <a:latin typeface="Arial" charset="0"/>
                <a:ea typeface="Arial" charset="0"/>
                <a:cs typeface="Arial" charset="0"/>
              </a:rPr>
              <a:t>the</a:t>
            </a:r>
            <a:r>
              <a:rPr lang="de-DE" sz="1100" dirty="0">
                <a:latin typeface="Arial" charset="0"/>
                <a:ea typeface="Arial" charset="0"/>
                <a:cs typeface="Arial" charset="0"/>
              </a:rPr>
              <a:t> MLP </a:t>
            </a:r>
            <a:r>
              <a:rPr lang="de-DE" sz="1100" dirty="0" err="1">
                <a:latin typeface="Arial" charset="0"/>
                <a:ea typeface="Arial" charset="0"/>
                <a:cs typeface="Arial" charset="0"/>
              </a:rPr>
              <a:t>slightly</a:t>
            </a:r>
            <a:r>
              <a:rPr lang="de-DE" sz="1100" dirty="0">
                <a:latin typeface="Arial" charset="0"/>
                <a:ea typeface="Arial" charset="0"/>
                <a:cs typeface="Arial" charset="0"/>
              </a:rPr>
              <a:t>. </a:t>
            </a:r>
            <a:endParaRPr lang="en-US" sz="1100" b="1" dirty="0">
              <a:latin typeface="Arial" charset="0"/>
              <a:ea typeface="Arial" charset="0"/>
              <a:cs typeface="Arial" charset="0"/>
            </a:endParaRPr>
          </a:p>
        </p:txBody>
      </p:sp>
      <p:sp>
        <p:nvSpPr>
          <p:cNvPr id="13" name="TextBox 12"/>
          <p:cNvSpPr txBox="1"/>
          <p:nvPr/>
        </p:nvSpPr>
        <p:spPr>
          <a:xfrm>
            <a:off x="1179437" y="1713556"/>
            <a:ext cx="2822461" cy="338554"/>
          </a:xfrm>
          <a:prstGeom prst="rect">
            <a:avLst/>
          </a:prstGeom>
          <a:noFill/>
        </p:spPr>
        <p:txBody>
          <a:bodyPr wrap="square" rtlCol="0">
            <a:spAutoFit/>
          </a:bodyPr>
          <a:lstStyle/>
          <a:p>
            <a:r>
              <a:rPr lang="en-US" sz="1600" b="1" dirty="0"/>
              <a:t>C </a:t>
            </a:r>
            <a:r>
              <a:rPr lang="mr-IN" sz="1600" b="1" dirty="0"/>
              <a:t>-</a:t>
            </a:r>
            <a:r>
              <a:rPr lang="en-US" sz="1600" b="1" dirty="0"/>
              <a:t> </a:t>
            </a:r>
            <a:r>
              <a:rPr lang="en-US" sz="1050" dirty="0">
                <a:latin typeface="Arial" charset="0"/>
                <a:ea typeface="Arial" charset="0"/>
                <a:cs typeface="Arial" charset="0"/>
              </a:rPr>
              <a:t>bacterial RNase P Class A (RF00010)</a:t>
            </a:r>
            <a:endParaRPr lang="en-US" sz="1000" dirty="0">
              <a:latin typeface="Arial" charset="0"/>
              <a:ea typeface="Arial" charset="0"/>
              <a:cs typeface="Arial" charset="0"/>
            </a:endParaRPr>
          </a:p>
        </p:txBody>
      </p:sp>
      <p:sp>
        <p:nvSpPr>
          <p:cNvPr id="14" name="TextBox 13"/>
          <p:cNvSpPr txBox="1"/>
          <p:nvPr/>
        </p:nvSpPr>
        <p:spPr>
          <a:xfrm>
            <a:off x="1179437" y="4371442"/>
            <a:ext cx="2660703" cy="338554"/>
          </a:xfrm>
          <a:prstGeom prst="rect">
            <a:avLst/>
          </a:prstGeom>
          <a:noFill/>
        </p:spPr>
        <p:txBody>
          <a:bodyPr wrap="square" rtlCol="0">
            <a:spAutoFit/>
          </a:bodyPr>
          <a:lstStyle/>
          <a:p>
            <a:r>
              <a:rPr lang="en-US" sz="1600" b="1" dirty="0"/>
              <a:t>D </a:t>
            </a:r>
            <a:r>
              <a:rPr lang="mr-IN" sz="1600" b="1" dirty="0"/>
              <a:t>-</a:t>
            </a:r>
            <a:r>
              <a:rPr lang="en-US" sz="1600" b="1" dirty="0"/>
              <a:t> </a:t>
            </a:r>
            <a:r>
              <a:rPr lang="en-US" sz="1050" dirty="0">
                <a:latin typeface="Arial" charset="0"/>
                <a:ea typeface="Arial" charset="0"/>
                <a:cs typeface="Arial" charset="0"/>
              </a:rPr>
              <a:t>transfer-messenger RNA (RF00023)</a:t>
            </a:r>
            <a:endParaRPr lang="en-US" sz="1000" dirty="0">
              <a:latin typeface="Arial" charset="0"/>
              <a:ea typeface="Arial" charset="0"/>
              <a:cs typeface="Arial" charset="0"/>
            </a:endParaRPr>
          </a:p>
        </p:txBody>
      </p:sp>
      <p:grpSp>
        <p:nvGrpSpPr>
          <p:cNvPr id="15" name="Group 14"/>
          <p:cNvGrpSpPr/>
          <p:nvPr/>
        </p:nvGrpSpPr>
        <p:grpSpPr>
          <a:xfrm>
            <a:off x="5545677" y="5336474"/>
            <a:ext cx="922957" cy="496413"/>
            <a:chOff x="4632727" y="3008978"/>
            <a:chExt cx="922957" cy="496413"/>
          </a:xfrm>
        </p:grpSpPr>
        <p:sp>
          <p:nvSpPr>
            <p:cNvPr id="16" name="Rounded Rectangle 15"/>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Oval 16"/>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Oval 17"/>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5-Point Star 18"/>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TextBox 19"/>
            <p:cNvSpPr txBox="1"/>
            <p:nvPr/>
          </p:nvSpPr>
          <p:spPr>
            <a:xfrm>
              <a:off x="4724400" y="3008978"/>
              <a:ext cx="587375" cy="184666"/>
            </a:xfrm>
            <a:prstGeom prst="rect">
              <a:avLst/>
            </a:prstGeom>
            <a:noFill/>
          </p:spPr>
          <p:txBody>
            <a:bodyPr wrap="square" rtlCol="0">
              <a:spAutoFit/>
            </a:bodyPr>
            <a:lstStyle/>
            <a:p>
              <a:r>
                <a:rPr lang="en-US" sz="600">
                  <a:latin typeface="Arial" charset="0"/>
                  <a:ea typeface="Arial" charset="0"/>
                  <a:cs typeface="Arial" charset="0"/>
                </a:rPr>
                <a:t>SoM</a:t>
              </a:r>
              <a:endParaRPr lang="en-US" sz="700" dirty="0">
                <a:latin typeface="Arial" charset="0"/>
                <a:ea typeface="Arial" charset="0"/>
                <a:cs typeface="Arial" charset="0"/>
              </a:endParaRPr>
            </a:p>
          </p:txBody>
        </p:sp>
        <p:sp>
          <p:nvSpPr>
            <p:cNvPr id="21" name="TextBox 20"/>
            <p:cNvSpPr txBox="1"/>
            <p:nvPr/>
          </p:nvSpPr>
          <p:spPr>
            <a:xfrm>
              <a:off x="4724400" y="3117803"/>
              <a:ext cx="827126" cy="184666"/>
            </a:xfrm>
            <a:prstGeom prst="rect">
              <a:avLst/>
            </a:prstGeom>
            <a:noFill/>
          </p:spPr>
          <p:txBody>
            <a:bodyPr wrap="square" rtlCol="0">
              <a:spAutoFit/>
            </a:bodyPr>
            <a:lstStyle/>
            <a:p>
              <a:r>
                <a:rPr lang="en-US" sz="600">
                  <a:latin typeface="Arial" charset="0"/>
                  <a:ea typeface="Arial" charset="0"/>
                  <a:cs typeface="Arial" charset="0"/>
                </a:rPr>
                <a:t>R-scape scores</a:t>
              </a:r>
              <a:endParaRPr lang="en-US" sz="700" dirty="0">
                <a:latin typeface="Arial" charset="0"/>
                <a:ea typeface="Arial" charset="0"/>
                <a:cs typeface="Arial" charset="0"/>
              </a:endParaRPr>
            </a:p>
          </p:txBody>
        </p:sp>
        <p:sp>
          <p:nvSpPr>
            <p:cNvPr id="22" name="TextBox 21"/>
            <p:cNvSpPr txBox="1"/>
            <p:nvPr/>
          </p:nvSpPr>
          <p:spPr>
            <a:xfrm>
              <a:off x="4728558" y="3228392"/>
              <a:ext cx="827126" cy="276999"/>
            </a:xfrm>
            <a:prstGeom prst="rect">
              <a:avLst/>
            </a:prstGeom>
            <a:noFill/>
          </p:spPr>
          <p:txBody>
            <a:bodyPr wrap="square" rtlCol="0">
              <a:spAutoFit/>
            </a:bodyPr>
            <a:lstStyle/>
            <a:p>
              <a:r>
                <a:rPr lang="en-US" sz="600" dirty="0">
                  <a:latin typeface="Arial" charset="0"/>
                  <a:ea typeface="Arial" charset="0"/>
                  <a:cs typeface="Arial" charset="0"/>
                </a:rPr>
                <a:t>WC not found by R-scape</a:t>
              </a:r>
              <a:endParaRPr lang="en-US" sz="700" dirty="0">
                <a:latin typeface="Arial" charset="0"/>
                <a:ea typeface="Arial" charset="0"/>
                <a:cs typeface="Arial" charset="0"/>
              </a:endParaRPr>
            </a:p>
          </p:txBody>
        </p:sp>
      </p:grpSp>
      <p:grpSp>
        <p:nvGrpSpPr>
          <p:cNvPr id="23" name="Group 22"/>
          <p:cNvGrpSpPr/>
          <p:nvPr/>
        </p:nvGrpSpPr>
        <p:grpSpPr>
          <a:xfrm>
            <a:off x="5286257" y="4085622"/>
            <a:ext cx="1545419" cy="1068509"/>
            <a:chOff x="4484685" y="1658546"/>
            <a:chExt cx="1545419" cy="1068509"/>
          </a:xfrm>
        </p:grpSpPr>
        <p:pic>
          <p:nvPicPr>
            <p:cNvPr id="24" name="Picture 23"/>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25" name="TextBox 24"/>
            <p:cNvSpPr txBox="1"/>
            <p:nvPr/>
          </p:nvSpPr>
          <p:spPr>
            <a:xfrm>
              <a:off x="4487566" y="1658546"/>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26" name="TextBox 25"/>
            <p:cNvSpPr txBox="1"/>
            <p:nvPr/>
          </p:nvSpPr>
          <p:spPr>
            <a:xfrm>
              <a:off x="4484685" y="2542389"/>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pic>
          <p:nvPicPr>
            <p:cNvPr id="27" name="Picture 26"/>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28" name="TextBox 27"/>
            <p:cNvSpPr txBox="1"/>
            <p:nvPr/>
          </p:nvSpPr>
          <p:spPr>
            <a:xfrm>
              <a:off x="5146676" y="1662388"/>
              <a:ext cx="883428" cy="184666"/>
            </a:xfrm>
            <a:prstGeom prst="rect">
              <a:avLst/>
            </a:prstGeom>
            <a:noFill/>
          </p:spPr>
          <p:txBody>
            <a:bodyPr wrap="square" rtlCol="0">
              <a:spAutoFit/>
            </a:bodyPr>
            <a:lstStyle/>
            <a:p>
              <a:r>
                <a:rPr lang="en-US" sz="600">
                  <a:latin typeface="Arial" charset="0"/>
                  <a:ea typeface="Arial" charset="0"/>
                  <a:cs typeface="Arial" charset="0"/>
                </a:rPr>
                <a:t>High R-scape score</a:t>
              </a:r>
              <a:endParaRPr lang="en-US" sz="600" dirty="0">
                <a:latin typeface="Arial" charset="0"/>
                <a:ea typeface="Arial" charset="0"/>
                <a:cs typeface="Arial" charset="0"/>
              </a:endParaRPr>
            </a:p>
          </p:txBody>
        </p:sp>
        <p:sp>
          <p:nvSpPr>
            <p:cNvPr id="29" name="TextBox 28"/>
            <p:cNvSpPr txBox="1"/>
            <p:nvPr/>
          </p:nvSpPr>
          <p:spPr>
            <a:xfrm>
              <a:off x="5146676" y="2536415"/>
              <a:ext cx="883428" cy="184666"/>
            </a:xfrm>
            <a:prstGeom prst="rect">
              <a:avLst/>
            </a:prstGeom>
            <a:noFill/>
          </p:spPr>
          <p:txBody>
            <a:bodyPr wrap="square" rtlCol="0">
              <a:spAutoFit/>
            </a:bodyPr>
            <a:lstStyle/>
            <a:p>
              <a:r>
                <a:rPr lang="en-US" sz="600" dirty="0">
                  <a:latin typeface="Arial" charset="0"/>
                  <a:ea typeface="Arial" charset="0"/>
                  <a:cs typeface="Arial" charset="0"/>
                </a:rPr>
                <a:t>Low R-scape score</a:t>
              </a:r>
            </a:p>
          </p:txBody>
        </p:sp>
      </p:grpSp>
      <p:grpSp>
        <p:nvGrpSpPr>
          <p:cNvPr id="30" name="Group 29"/>
          <p:cNvGrpSpPr/>
          <p:nvPr/>
        </p:nvGrpSpPr>
        <p:grpSpPr>
          <a:xfrm>
            <a:off x="5556588" y="3557108"/>
            <a:ext cx="988649" cy="293491"/>
            <a:chOff x="4746429" y="2298070"/>
            <a:chExt cx="988649" cy="293491"/>
          </a:xfrm>
        </p:grpSpPr>
        <p:sp>
          <p:nvSpPr>
            <p:cNvPr id="31" name="Rounded Rectangle 30"/>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TextBox 31"/>
            <p:cNvSpPr txBox="1"/>
            <p:nvPr/>
          </p:nvSpPr>
          <p:spPr>
            <a:xfrm>
              <a:off x="4907952" y="2298070"/>
              <a:ext cx="587375" cy="184666"/>
            </a:xfrm>
            <a:prstGeom prst="rect">
              <a:avLst/>
            </a:prstGeom>
            <a:noFill/>
          </p:spPr>
          <p:txBody>
            <a:bodyPr wrap="square" rtlCol="0">
              <a:spAutoFit/>
            </a:bodyPr>
            <a:lstStyle/>
            <a:p>
              <a:r>
                <a:rPr lang="en-US" sz="600" dirty="0" err="1">
                  <a:latin typeface="Arial" charset="0"/>
                  <a:ea typeface="Arial" charset="0"/>
                  <a:cs typeface="Arial" charset="0"/>
                </a:rPr>
                <a:t>SoM</a:t>
              </a:r>
              <a:r>
                <a:rPr lang="en-US" sz="600" dirty="0">
                  <a:latin typeface="Arial" charset="0"/>
                  <a:ea typeface="Arial" charset="0"/>
                  <a:cs typeface="Arial" charset="0"/>
                </a:rPr>
                <a:t> TPR</a:t>
              </a:r>
              <a:endParaRPr lang="en-US" sz="700" dirty="0">
                <a:latin typeface="Arial" charset="0"/>
                <a:ea typeface="Arial" charset="0"/>
                <a:cs typeface="Arial" charset="0"/>
              </a:endParaRPr>
            </a:p>
          </p:txBody>
        </p:sp>
        <p:sp>
          <p:nvSpPr>
            <p:cNvPr id="33" name="TextBox 32"/>
            <p:cNvSpPr txBox="1"/>
            <p:nvPr/>
          </p:nvSpPr>
          <p:spPr>
            <a:xfrm>
              <a:off x="4907952" y="2406895"/>
              <a:ext cx="827126" cy="184666"/>
            </a:xfrm>
            <a:prstGeom prst="rect">
              <a:avLst/>
            </a:prstGeom>
            <a:noFill/>
          </p:spPr>
          <p:txBody>
            <a:bodyPr wrap="square" rtlCol="0">
              <a:spAutoFit/>
            </a:bodyPr>
            <a:lstStyle/>
            <a:p>
              <a:r>
                <a:rPr lang="en-US" sz="600" dirty="0">
                  <a:latin typeface="Arial" charset="0"/>
                  <a:ea typeface="Arial" charset="0"/>
                  <a:cs typeface="Arial" charset="0"/>
                </a:rPr>
                <a:t>R-scape TPR</a:t>
              </a:r>
              <a:endParaRPr lang="en-US" sz="700" dirty="0">
                <a:latin typeface="Arial" charset="0"/>
                <a:ea typeface="Arial" charset="0"/>
                <a:cs typeface="Arial" charset="0"/>
              </a:endParaRPr>
            </a:p>
          </p:txBody>
        </p:sp>
        <p:cxnSp>
          <p:nvCxnSpPr>
            <p:cNvPr id="34" name="Straight Connector 33"/>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59248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8711" y="2524946"/>
            <a:ext cx="3897086" cy="3711510"/>
          </a:xfrm>
          <a:prstGeom prst="rect">
            <a:avLst/>
          </a:prstGeom>
        </p:spPr>
      </p:pic>
      <p:sp>
        <p:nvSpPr>
          <p:cNvPr id="3" name="TextBox 2"/>
          <p:cNvSpPr txBox="1"/>
          <p:nvPr/>
        </p:nvSpPr>
        <p:spPr>
          <a:xfrm>
            <a:off x="809625" y="6837315"/>
            <a:ext cx="5943600" cy="2292935"/>
          </a:xfrm>
          <a:prstGeom prst="rect">
            <a:avLst/>
          </a:prstGeom>
          <a:noFill/>
        </p:spPr>
        <p:txBody>
          <a:bodyPr wrap="square" rtlCol="0">
            <a:spAutoFit/>
          </a:bodyPr>
          <a:lstStyle/>
          <a:p>
            <a:pPr algn="just"/>
            <a:r>
              <a:rPr lang="en-US" sz="1100" b="1" dirty="0">
                <a:latin typeface="Arial" charset="0"/>
                <a:ea typeface="Arial" charset="0"/>
                <a:cs typeface="Arial" charset="0"/>
              </a:rPr>
              <a:t>Figure 8: </a:t>
            </a:r>
            <a:r>
              <a:rPr lang="en-US" sz="1100" dirty="0">
                <a:latin typeface="Arial" charset="0"/>
                <a:ea typeface="Arial" charset="0"/>
                <a:cs typeface="Arial" charset="0"/>
              </a:rPr>
              <a:t>The TPR for the MLPs trained on the </a:t>
            </a:r>
            <a:r>
              <a:rPr lang="en-US" sz="1100" dirty="0" err="1">
                <a:latin typeface="Arial" charset="0"/>
                <a:ea typeface="Arial" charset="0"/>
                <a:cs typeface="Arial" charset="0"/>
              </a:rPr>
              <a:t>Rfam</a:t>
            </a:r>
            <a:r>
              <a:rPr lang="en-US" sz="1100" dirty="0">
                <a:latin typeface="Arial" charset="0"/>
                <a:ea typeface="Arial" charset="0"/>
                <a:cs typeface="Arial" charset="0"/>
              </a:rPr>
              <a:t> families against the TPR for R-scape shows how the MLP and R-scape’s performance compares across 19 of the families used (</a:t>
            </a:r>
            <a:r>
              <a:rPr lang="en-US" sz="1100" dirty="0" err="1">
                <a:latin typeface="Arial" charset="0"/>
                <a:ea typeface="Arial" charset="0"/>
                <a:cs typeface="Arial" charset="0"/>
              </a:rPr>
              <a:t>SoM</a:t>
            </a:r>
            <a:r>
              <a:rPr lang="en-US" sz="1100" dirty="0">
                <a:latin typeface="Arial" charset="0"/>
                <a:ea typeface="Arial" charset="0"/>
                <a:cs typeface="Arial" charset="0"/>
              </a:rPr>
              <a:t> was performed on only 19 of the 20 families we trained MLPs for; the alignment for Eukaryotic small subunit ribosomal RNA (RF01960) was too large to perform </a:t>
            </a:r>
            <a:r>
              <a:rPr lang="en-US" sz="1100" dirty="0" err="1">
                <a:latin typeface="Arial" charset="0"/>
                <a:ea typeface="Arial" charset="0"/>
                <a:cs typeface="Arial" charset="0"/>
              </a:rPr>
              <a:t>SoM</a:t>
            </a:r>
            <a:r>
              <a:rPr lang="en-US" sz="1100" dirty="0">
                <a:latin typeface="Arial" charset="0"/>
                <a:ea typeface="Arial" charset="0"/>
                <a:cs typeface="Arial" charset="0"/>
              </a:rPr>
              <a:t> given our computational recourses). Here we plot the TPR for the top C base pairs found by each model, where C is the number of base pairs found by R-scape (i.e. TPR for R-scape using all significant base pairs). Comparing performance across all families shows R-scape outperforms the MLP for all but two of the families (SAM riboswitch (S box leader) </a:t>
            </a:r>
            <a:r>
              <a:rPr lang="mr-IN" sz="1100" dirty="0">
                <a:latin typeface="Arial" charset="0"/>
                <a:ea typeface="Arial" charset="0"/>
                <a:cs typeface="Arial" charset="0"/>
              </a:rPr>
              <a:t>–</a:t>
            </a:r>
            <a:r>
              <a:rPr lang="en-US" sz="1100" dirty="0">
                <a:latin typeface="Arial" charset="0"/>
                <a:ea typeface="Arial" charset="0"/>
                <a:cs typeface="Arial" charset="0"/>
              </a:rPr>
              <a:t> RF0162 and </a:t>
            </a:r>
            <a:r>
              <a:rPr lang="en-US" sz="1100" dirty="0" err="1">
                <a:latin typeface="Arial" charset="0"/>
                <a:ea typeface="Arial" charset="0"/>
                <a:cs typeface="Arial" charset="0"/>
              </a:rPr>
              <a:t>tmRNA</a:t>
            </a:r>
            <a:r>
              <a:rPr lang="en-US" sz="1100" dirty="0">
                <a:latin typeface="Arial" charset="0"/>
                <a:ea typeface="Arial" charset="0"/>
                <a:cs typeface="Arial" charset="0"/>
              </a:rPr>
              <a:t> - RF00023) for which the MLP has a slightly higher TPR. Shows that R-scape is a much more robust and powerful model than our MLP in its current architecture and training regime. R-scape outperforms the MLP most significantly for </a:t>
            </a:r>
            <a:r>
              <a:rPr lang="en-US" sz="1100" dirty="0" err="1">
                <a:latin typeface="Arial" charset="0"/>
                <a:ea typeface="Arial" charset="0"/>
                <a:cs typeface="Arial" charset="0"/>
              </a:rPr>
              <a:t>glmS</a:t>
            </a:r>
            <a:r>
              <a:rPr lang="en-US" sz="1100" dirty="0">
                <a:latin typeface="Arial" charset="0"/>
                <a:ea typeface="Arial" charset="0"/>
                <a:cs typeface="Arial" charset="0"/>
              </a:rPr>
              <a:t> activated ribozyme (RF00234) and Metazoan SRP RNA (RF00017). The lowest score for both models was on 5.8S ribosomal RNA (RF00002). </a:t>
            </a:r>
            <a:endParaRPr lang="en-US" sz="1100" b="1" dirty="0">
              <a:latin typeface="Arial" charset="0"/>
              <a:ea typeface="Arial" charset="0"/>
              <a:cs typeface="Arial" charset="0"/>
            </a:endParaRPr>
          </a:p>
        </p:txBody>
      </p:sp>
      <p:sp>
        <p:nvSpPr>
          <p:cNvPr id="4" name="TextBox 3"/>
          <p:cNvSpPr txBox="1"/>
          <p:nvPr/>
        </p:nvSpPr>
        <p:spPr>
          <a:xfrm>
            <a:off x="2675451" y="5494358"/>
            <a:ext cx="678180" cy="215444"/>
          </a:xfrm>
          <a:prstGeom prst="rect">
            <a:avLst/>
          </a:prstGeom>
          <a:noFill/>
        </p:spPr>
        <p:txBody>
          <a:bodyPr wrap="square" rtlCol="0">
            <a:spAutoFit/>
          </a:bodyPr>
          <a:lstStyle/>
          <a:p>
            <a:r>
              <a:rPr lang="en-US" sz="800" dirty="0">
                <a:solidFill>
                  <a:schemeClr val="accent3">
                    <a:lumMod val="50000"/>
                  </a:schemeClr>
                </a:solidFill>
                <a:latin typeface="Arial" charset="0"/>
                <a:ea typeface="Arial" charset="0"/>
                <a:cs typeface="Arial" charset="0"/>
              </a:rPr>
              <a:t>RF00002</a:t>
            </a:r>
          </a:p>
        </p:txBody>
      </p:sp>
      <p:sp>
        <p:nvSpPr>
          <p:cNvPr id="5" name="TextBox 4"/>
          <p:cNvSpPr txBox="1"/>
          <p:nvPr/>
        </p:nvSpPr>
        <p:spPr>
          <a:xfrm>
            <a:off x="4198708" y="5441597"/>
            <a:ext cx="678180" cy="215444"/>
          </a:xfrm>
          <a:prstGeom prst="rect">
            <a:avLst/>
          </a:prstGeom>
          <a:noFill/>
        </p:spPr>
        <p:txBody>
          <a:bodyPr wrap="square" rtlCol="0">
            <a:spAutoFit/>
          </a:bodyPr>
          <a:lstStyle/>
          <a:p>
            <a:r>
              <a:rPr lang="en-US" sz="800" dirty="0">
                <a:solidFill>
                  <a:schemeClr val="accent3">
                    <a:lumMod val="50000"/>
                  </a:schemeClr>
                </a:solidFill>
                <a:latin typeface="Arial" charset="0"/>
                <a:ea typeface="Arial" charset="0"/>
                <a:cs typeface="Arial" charset="0"/>
              </a:rPr>
              <a:t>RF00234</a:t>
            </a:r>
          </a:p>
        </p:txBody>
      </p:sp>
      <p:sp>
        <p:nvSpPr>
          <p:cNvPr id="6" name="TextBox 5"/>
          <p:cNvSpPr txBox="1"/>
          <p:nvPr/>
        </p:nvSpPr>
        <p:spPr>
          <a:xfrm>
            <a:off x="4608685" y="4948973"/>
            <a:ext cx="678180" cy="215444"/>
          </a:xfrm>
          <a:prstGeom prst="rect">
            <a:avLst/>
          </a:prstGeom>
          <a:noFill/>
        </p:spPr>
        <p:txBody>
          <a:bodyPr wrap="square" rtlCol="0">
            <a:spAutoFit/>
          </a:bodyPr>
          <a:lstStyle/>
          <a:p>
            <a:r>
              <a:rPr lang="en-US" sz="800" dirty="0">
                <a:solidFill>
                  <a:schemeClr val="accent3">
                    <a:lumMod val="50000"/>
                  </a:schemeClr>
                </a:solidFill>
                <a:latin typeface="Arial" charset="0"/>
                <a:ea typeface="Arial" charset="0"/>
                <a:cs typeface="Arial" charset="0"/>
              </a:rPr>
              <a:t>RF00017</a:t>
            </a:r>
          </a:p>
        </p:txBody>
      </p:sp>
      <p:sp>
        <p:nvSpPr>
          <p:cNvPr id="7" name="TextBox 6"/>
          <p:cNvSpPr txBox="1"/>
          <p:nvPr/>
        </p:nvSpPr>
        <p:spPr>
          <a:xfrm>
            <a:off x="4415502" y="2940950"/>
            <a:ext cx="678180" cy="215444"/>
          </a:xfrm>
          <a:prstGeom prst="rect">
            <a:avLst/>
          </a:prstGeom>
          <a:noFill/>
        </p:spPr>
        <p:txBody>
          <a:bodyPr wrap="square" rtlCol="0">
            <a:spAutoFit/>
          </a:bodyPr>
          <a:lstStyle/>
          <a:p>
            <a:r>
              <a:rPr lang="en-US" sz="800" dirty="0">
                <a:solidFill>
                  <a:schemeClr val="accent3">
                    <a:lumMod val="50000"/>
                  </a:schemeClr>
                </a:solidFill>
                <a:latin typeface="Arial" charset="0"/>
                <a:ea typeface="Arial" charset="0"/>
                <a:cs typeface="Arial" charset="0"/>
              </a:rPr>
              <a:t>RF00005</a:t>
            </a:r>
          </a:p>
        </p:txBody>
      </p:sp>
      <p:sp>
        <p:nvSpPr>
          <p:cNvPr id="8" name="TextBox 7"/>
          <p:cNvSpPr txBox="1"/>
          <p:nvPr/>
        </p:nvSpPr>
        <p:spPr>
          <a:xfrm>
            <a:off x="3750201" y="3556125"/>
            <a:ext cx="678180" cy="215444"/>
          </a:xfrm>
          <a:prstGeom prst="rect">
            <a:avLst/>
          </a:prstGeom>
          <a:noFill/>
        </p:spPr>
        <p:txBody>
          <a:bodyPr wrap="square" rtlCol="0">
            <a:spAutoFit/>
          </a:bodyPr>
          <a:lstStyle/>
          <a:p>
            <a:r>
              <a:rPr lang="en-US" sz="800">
                <a:solidFill>
                  <a:schemeClr val="accent3">
                    <a:lumMod val="50000"/>
                  </a:schemeClr>
                </a:solidFill>
                <a:latin typeface="Arial" charset="0"/>
                <a:ea typeface="Arial" charset="0"/>
                <a:cs typeface="Arial" charset="0"/>
              </a:rPr>
              <a:t>RF00162</a:t>
            </a:r>
            <a:endParaRPr lang="en-US" sz="800" dirty="0">
              <a:solidFill>
                <a:schemeClr val="accent3">
                  <a:lumMod val="50000"/>
                </a:schemeClr>
              </a:solidFill>
              <a:latin typeface="Arial" charset="0"/>
              <a:ea typeface="Arial" charset="0"/>
              <a:cs typeface="Arial" charset="0"/>
            </a:endParaRPr>
          </a:p>
        </p:txBody>
      </p:sp>
      <p:sp>
        <p:nvSpPr>
          <p:cNvPr id="9" name="TextBox 8"/>
          <p:cNvSpPr txBox="1"/>
          <p:nvPr/>
        </p:nvSpPr>
        <p:spPr>
          <a:xfrm>
            <a:off x="3921552" y="3382217"/>
            <a:ext cx="678180" cy="215444"/>
          </a:xfrm>
          <a:prstGeom prst="rect">
            <a:avLst/>
          </a:prstGeom>
          <a:noFill/>
        </p:spPr>
        <p:txBody>
          <a:bodyPr wrap="square" rtlCol="0">
            <a:spAutoFit/>
          </a:bodyPr>
          <a:lstStyle/>
          <a:p>
            <a:r>
              <a:rPr lang="en-US" sz="800" dirty="0">
                <a:solidFill>
                  <a:schemeClr val="accent3">
                    <a:lumMod val="50000"/>
                  </a:schemeClr>
                </a:solidFill>
                <a:latin typeface="Arial" charset="0"/>
                <a:ea typeface="Arial" charset="0"/>
                <a:cs typeface="Arial" charset="0"/>
              </a:rPr>
              <a:t>RF00023</a:t>
            </a:r>
          </a:p>
        </p:txBody>
      </p:sp>
    </p:spTree>
    <p:extLst>
      <p:ext uri="{BB962C8B-B14F-4D97-AF65-F5344CB8AC3E}">
        <p14:creationId xmlns:p14="http://schemas.microsoft.com/office/powerpoint/2010/main" val="602655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9703" y="5112222"/>
            <a:ext cx="4169664" cy="2084832"/>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436" y="2120073"/>
            <a:ext cx="4169664" cy="2084832"/>
          </a:xfrm>
          <a:prstGeom prst="rect">
            <a:avLst/>
          </a:prstGeom>
        </p:spPr>
      </p:pic>
      <p:sp>
        <p:nvSpPr>
          <p:cNvPr id="9" name="TextBox 8"/>
          <p:cNvSpPr txBox="1"/>
          <p:nvPr/>
        </p:nvSpPr>
        <p:spPr>
          <a:xfrm>
            <a:off x="809625" y="7532412"/>
            <a:ext cx="5943600" cy="261610"/>
          </a:xfrm>
          <a:prstGeom prst="rect">
            <a:avLst/>
          </a:prstGeom>
          <a:noFill/>
        </p:spPr>
        <p:txBody>
          <a:bodyPr wrap="square" rtlCol="0">
            <a:spAutoFit/>
          </a:bodyPr>
          <a:lstStyle/>
          <a:p>
            <a:r>
              <a:rPr lang="en-US" sz="1100" b="1" dirty="0" smtClean="0">
                <a:latin typeface="Arial" charset="0"/>
                <a:ea typeface="Arial" charset="0"/>
                <a:cs typeface="Arial" charset="0"/>
              </a:rPr>
              <a:t>Figure </a:t>
            </a:r>
            <a:r>
              <a:rPr lang="en-US" sz="1100" b="1" dirty="0">
                <a:latin typeface="Arial" charset="0"/>
                <a:ea typeface="Arial" charset="0"/>
                <a:cs typeface="Arial" charset="0"/>
              </a:rPr>
              <a:t>9</a:t>
            </a:r>
            <a:r>
              <a:rPr lang="en-US" sz="1100" b="1" dirty="0" smtClean="0">
                <a:latin typeface="Arial" charset="0"/>
                <a:ea typeface="Arial" charset="0"/>
                <a:cs typeface="Arial" charset="0"/>
              </a:rPr>
              <a:t>: </a:t>
            </a:r>
            <a:r>
              <a:rPr lang="en-US" sz="1100" b="1" dirty="0">
                <a:latin typeface="Arial" charset="0"/>
                <a:ea typeface="Arial" charset="0"/>
                <a:cs typeface="Arial" charset="0"/>
              </a:rPr>
              <a:t>continued on next page.</a:t>
            </a:r>
          </a:p>
        </p:txBody>
      </p:sp>
      <p:sp>
        <p:nvSpPr>
          <p:cNvPr id="17" name="TextBox 16"/>
          <p:cNvSpPr txBox="1"/>
          <p:nvPr/>
        </p:nvSpPr>
        <p:spPr>
          <a:xfrm>
            <a:off x="1179435" y="1627631"/>
            <a:ext cx="4632967" cy="492443"/>
          </a:xfrm>
          <a:prstGeom prst="rect">
            <a:avLst/>
          </a:prstGeom>
          <a:noFill/>
        </p:spPr>
        <p:txBody>
          <a:bodyPr wrap="square" rtlCol="0">
            <a:spAutoFit/>
          </a:bodyPr>
          <a:lstStyle/>
          <a:p>
            <a:r>
              <a:rPr lang="en-US" sz="1600" b="1" dirty="0"/>
              <a:t>A - </a:t>
            </a:r>
            <a:r>
              <a:rPr lang="en-US" sz="1050" dirty="0">
                <a:latin typeface="Arial" charset="0"/>
                <a:ea typeface="Arial" charset="0"/>
                <a:cs typeface="Arial" charset="0"/>
              </a:rPr>
              <a:t>Metazoan signal recognition particle RNA (RF00017)</a:t>
            </a:r>
          </a:p>
          <a:p>
            <a:r>
              <a:rPr lang="en-US" sz="1000" dirty="0">
                <a:latin typeface="Arial" charset="0"/>
                <a:ea typeface="Arial" charset="0"/>
                <a:cs typeface="Arial" charset="0"/>
              </a:rPr>
              <a:t>	Length = 300	M = 22685	</a:t>
            </a:r>
            <a:r>
              <a:rPr lang="en-US" sz="1000" dirty="0" err="1">
                <a:latin typeface="Arial" charset="0"/>
                <a:ea typeface="Arial" charset="0"/>
                <a:cs typeface="Arial" charset="0"/>
              </a:rPr>
              <a:t>M</a:t>
            </a:r>
            <a:r>
              <a:rPr lang="en-US" sz="1000" baseline="-25000" dirty="0" err="1">
                <a:latin typeface="Arial" charset="0"/>
                <a:ea typeface="Arial" charset="0"/>
                <a:cs typeface="Arial" charset="0"/>
              </a:rPr>
              <a:t>eff</a:t>
            </a:r>
            <a:r>
              <a:rPr lang="en-US" sz="1000" dirty="0">
                <a:latin typeface="Arial" charset="0"/>
                <a:ea typeface="Arial" charset="0"/>
                <a:cs typeface="Arial" charset="0"/>
              </a:rPr>
              <a:t> = 4358.5</a:t>
            </a:r>
          </a:p>
        </p:txBody>
      </p:sp>
      <p:grpSp>
        <p:nvGrpSpPr>
          <p:cNvPr id="30" name="Group 29"/>
          <p:cNvGrpSpPr/>
          <p:nvPr/>
        </p:nvGrpSpPr>
        <p:grpSpPr>
          <a:xfrm>
            <a:off x="5752409" y="5336474"/>
            <a:ext cx="922957" cy="496413"/>
            <a:chOff x="4632727" y="3008978"/>
            <a:chExt cx="922957" cy="496413"/>
          </a:xfrm>
        </p:grpSpPr>
        <p:sp>
          <p:nvSpPr>
            <p:cNvPr id="21" name="Rounded Rectangle 20"/>
            <p:cNvSpPr/>
            <p:nvPr/>
          </p:nvSpPr>
          <p:spPr>
            <a:xfrm>
              <a:off x="4632727" y="3024867"/>
              <a:ext cx="862884" cy="455609"/>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Oval 21"/>
            <p:cNvSpPr/>
            <p:nvPr/>
          </p:nvSpPr>
          <p:spPr>
            <a:xfrm>
              <a:off x="4694582" y="3067050"/>
              <a:ext cx="67918" cy="68523"/>
            </a:xfrm>
            <a:prstGeom prst="ellipse">
              <a:avLst/>
            </a:prstGeom>
            <a:solidFill>
              <a:srgbClr val="1F77B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p:cNvSpPr/>
            <p:nvPr/>
          </p:nvSpPr>
          <p:spPr>
            <a:xfrm>
              <a:off x="4694582" y="3181213"/>
              <a:ext cx="67918" cy="68523"/>
            </a:xfrm>
            <a:prstGeom prst="ellipse">
              <a:avLst/>
            </a:prstGeom>
            <a:solidFill>
              <a:srgbClr val="CA181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5-Point Star 23"/>
            <p:cNvSpPr/>
            <p:nvPr/>
          </p:nvSpPr>
          <p:spPr>
            <a:xfrm>
              <a:off x="4681882" y="3277069"/>
              <a:ext cx="91440" cy="91440"/>
            </a:xfrm>
            <a:prstGeom prst="star5">
              <a:avLst/>
            </a:prstGeom>
            <a:solidFill>
              <a:srgbClr val="BF0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TextBox 24"/>
            <p:cNvSpPr txBox="1"/>
            <p:nvPr/>
          </p:nvSpPr>
          <p:spPr>
            <a:xfrm>
              <a:off x="4724400" y="3008978"/>
              <a:ext cx="587375" cy="184666"/>
            </a:xfrm>
            <a:prstGeom prst="rect">
              <a:avLst/>
            </a:prstGeom>
            <a:noFill/>
          </p:spPr>
          <p:txBody>
            <a:bodyPr wrap="square" rtlCol="0">
              <a:spAutoFit/>
            </a:bodyPr>
            <a:lstStyle/>
            <a:p>
              <a:r>
                <a:rPr lang="en-US" sz="600">
                  <a:latin typeface="Arial" charset="0"/>
                  <a:ea typeface="Arial" charset="0"/>
                  <a:cs typeface="Arial" charset="0"/>
                </a:rPr>
                <a:t>SoM</a:t>
              </a:r>
              <a:endParaRPr lang="en-US" sz="700" dirty="0">
                <a:latin typeface="Arial" charset="0"/>
                <a:ea typeface="Arial" charset="0"/>
                <a:cs typeface="Arial" charset="0"/>
              </a:endParaRPr>
            </a:p>
          </p:txBody>
        </p:sp>
        <p:sp>
          <p:nvSpPr>
            <p:cNvPr id="26" name="TextBox 25"/>
            <p:cNvSpPr txBox="1"/>
            <p:nvPr/>
          </p:nvSpPr>
          <p:spPr>
            <a:xfrm>
              <a:off x="4724400" y="3117803"/>
              <a:ext cx="827126" cy="184666"/>
            </a:xfrm>
            <a:prstGeom prst="rect">
              <a:avLst/>
            </a:prstGeom>
            <a:noFill/>
          </p:spPr>
          <p:txBody>
            <a:bodyPr wrap="square" rtlCol="0">
              <a:spAutoFit/>
            </a:bodyPr>
            <a:lstStyle/>
            <a:p>
              <a:r>
                <a:rPr lang="en-US" sz="600">
                  <a:latin typeface="Arial" charset="0"/>
                  <a:ea typeface="Arial" charset="0"/>
                  <a:cs typeface="Arial" charset="0"/>
                </a:rPr>
                <a:t>R-scape scores</a:t>
              </a:r>
              <a:endParaRPr lang="en-US" sz="700" dirty="0">
                <a:latin typeface="Arial" charset="0"/>
                <a:ea typeface="Arial" charset="0"/>
                <a:cs typeface="Arial" charset="0"/>
              </a:endParaRPr>
            </a:p>
          </p:txBody>
        </p:sp>
        <p:sp>
          <p:nvSpPr>
            <p:cNvPr id="27" name="TextBox 26"/>
            <p:cNvSpPr txBox="1"/>
            <p:nvPr/>
          </p:nvSpPr>
          <p:spPr>
            <a:xfrm>
              <a:off x="4728558" y="3228392"/>
              <a:ext cx="827126" cy="276999"/>
            </a:xfrm>
            <a:prstGeom prst="rect">
              <a:avLst/>
            </a:prstGeom>
            <a:noFill/>
          </p:spPr>
          <p:txBody>
            <a:bodyPr wrap="square" rtlCol="0">
              <a:spAutoFit/>
            </a:bodyPr>
            <a:lstStyle/>
            <a:p>
              <a:r>
                <a:rPr lang="en-US" sz="600" dirty="0">
                  <a:latin typeface="Arial" charset="0"/>
                  <a:ea typeface="Arial" charset="0"/>
                  <a:cs typeface="Arial" charset="0"/>
                </a:rPr>
                <a:t>WC not found by R-scape</a:t>
              </a:r>
              <a:endParaRPr lang="en-US" sz="700" dirty="0">
                <a:latin typeface="Arial" charset="0"/>
                <a:ea typeface="Arial" charset="0"/>
                <a:cs typeface="Arial" charset="0"/>
              </a:endParaRPr>
            </a:p>
          </p:txBody>
        </p:sp>
      </p:grpSp>
      <p:grpSp>
        <p:nvGrpSpPr>
          <p:cNvPr id="38" name="Group 37"/>
          <p:cNvGrpSpPr/>
          <p:nvPr/>
        </p:nvGrpSpPr>
        <p:grpSpPr>
          <a:xfrm>
            <a:off x="5492989" y="4085622"/>
            <a:ext cx="1545419" cy="1068509"/>
            <a:chOff x="4484685" y="1658546"/>
            <a:chExt cx="1545419" cy="1068509"/>
          </a:xfrm>
        </p:grpSpPr>
        <p:pic>
          <p:nvPicPr>
            <p:cNvPr id="31" name="Picture 30"/>
            <p:cNvPicPr>
              <a:picLocks noChangeAspect="1"/>
            </p:cNvPicPr>
            <p:nvPr/>
          </p:nvPicPr>
          <p:blipFill rotWithShape="1">
            <a:blip r:embed="rId5">
              <a:extLst>
                <a:ext uri="{28A0092B-C50C-407E-A947-70E740481C1C}">
                  <a14:useLocalDpi xmlns:a14="http://schemas.microsoft.com/office/drawing/2010/main" val="0"/>
                </a:ext>
              </a:extLst>
            </a:blip>
            <a:srcRect l="84973" t="2952" r="9230" b="3668"/>
            <a:stretch/>
          </p:blipFill>
          <p:spPr>
            <a:xfrm>
              <a:off x="4744105" y="1834271"/>
              <a:ext cx="142709" cy="730931"/>
            </a:xfrm>
            <a:prstGeom prst="rect">
              <a:avLst/>
            </a:prstGeom>
          </p:spPr>
        </p:pic>
        <p:sp>
          <p:nvSpPr>
            <p:cNvPr id="32" name="TextBox 31"/>
            <p:cNvSpPr txBox="1"/>
            <p:nvPr/>
          </p:nvSpPr>
          <p:spPr>
            <a:xfrm>
              <a:off x="4487566" y="1658546"/>
              <a:ext cx="798495" cy="184666"/>
            </a:xfrm>
            <a:prstGeom prst="rect">
              <a:avLst/>
            </a:prstGeom>
            <a:noFill/>
          </p:spPr>
          <p:txBody>
            <a:bodyPr wrap="square" rtlCol="0">
              <a:spAutoFit/>
            </a:bodyPr>
            <a:lstStyle/>
            <a:p>
              <a:r>
                <a:rPr lang="en-US" sz="600" dirty="0">
                  <a:latin typeface="Arial" charset="0"/>
                  <a:ea typeface="Arial" charset="0"/>
                  <a:cs typeface="Arial" charset="0"/>
                </a:rPr>
                <a:t>High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sp>
          <p:nvSpPr>
            <p:cNvPr id="33" name="TextBox 32"/>
            <p:cNvSpPr txBox="1"/>
            <p:nvPr/>
          </p:nvSpPr>
          <p:spPr>
            <a:xfrm>
              <a:off x="4484685" y="2542389"/>
              <a:ext cx="798495" cy="184666"/>
            </a:xfrm>
            <a:prstGeom prst="rect">
              <a:avLst/>
            </a:prstGeom>
            <a:noFill/>
          </p:spPr>
          <p:txBody>
            <a:bodyPr wrap="square" rtlCol="0">
              <a:spAutoFit/>
            </a:bodyPr>
            <a:lstStyle/>
            <a:p>
              <a:r>
                <a:rPr lang="en-US" sz="600" dirty="0">
                  <a:latin typeface="Arial" charset="0"/>
                  <a:ea typeface="Arial" charset="0"/>
                  <a:cs typeface="Arial" charset="0"/>
                </a:rPr>
                <a:t>Low </a:t>
              </a:r>
              <a:r>
                <a:rPr lang="en-US" sz="600" dirty="0" err="1">
                  <a:latin typeface="Arial" charset="0"/>
                  <a:ea typeface="Arial" charset="0"/>
                  <a:cs typeface="Arial" charset="0"/>
                </a:rPr>
                <a:t>SoM</a:t>
              </a:r>
              <a:r>
                <a:rPr lang="en-US" sz="600" dirty="0">
                  <a:latin typeface="Arial" charset="0"/>
                  <a:ea typeface="Arial" charset="0"/>
                  <a:cs typeface="Arial" charset="0"/>
                </a:rPr>
                <a:t> score</a:t>
              </a:r>
            </a:p>
          </p:txBody>
        </p:sp>
        <p:pic>
          <p:nvPicPr>
            <p:cNvPr id="35" name="Picture 34"/>
            <p:cNvPicPr>
              <a:picLocks noChangeAspect="1"/>
            </p:cNvPicPr>
            <p:nvPr/>
          </p:nvPicPr>
          <p:blipFill rotWithShape="1">
            <a:blip r:embed="rId6">
              <a:extLst>
                <a:ext uri="{28A0092B-C50C-407E-A947-70E740481C1C}">
                  <a14:useLocalDpi xmlns:a14="http://schemas.microsoft.com/office/drawing/2010/main" val="0"/>
                </a:ext>
              </a:extLst>
            </a:blip>
            <a:srcRect l="83307" t="3748" r="12616"/>
            <a:stretch/>
          </p:blipFill>
          <p:spPr>
            <a:xfrm>
              <a:off x="5524035" y="1846627"/>
              <a:ext cx="131093" cy="781518"/>
            </a:xfrm>
            <a:prstGeom prst="rect">
              <a:avLst/>
            </a:prstGeom>
          </p:spPr>
        </p:pic>
        <p:sp>
          <p:nvSpPr>
            <p:cNvPr id="36" name="TextBox 35"/>
            <p:cNvSpPr txBox="1"/>
            <p:nvPr/>
          </p:nvSpPr>
          <p:spPr>
            <a:xfrm>
              <a:off x="5146676" y="1662388"/>
              <a:ext cx="883428" cy="184666"/>
            </a:xfrm>
            <a:prstGeom prst="rect">
              <a:avLst/>
            </a:prstGeom>
            <a:noFill/>
          </p:spPr>
          <p:txBody>
            <a:bodyPr wrap="square" rtlCol="0">
              <a:spAutoFit/>
            </a:bodyPr>
            <a:lstStyle/>
            <a:p>
              <a:r>
                <a:rPr lang="en-US" sz="600">
                  <a:latin typeface="Arial" charset="0"/>
                  <a:ea typeface="Arial" charset="0"/>
                  <a:cs typeface="Arial" charset="0"/>
                </a:rPr>
                <a:t>High R-scape score</a:t>
              </a:r>
              <a:endParaRPr lang="en-US" sz="600" dirty="0">
                <a:latin typeface="Arial" charset="0"/>
                <a:ea typeface="Arial" charset="0"/>
                <a:cs typeface="Arial" charset="0"/>
              </a:endParaRPr>
            </a:p>
          </p:txBody>
        </p:sp>
        <p:sp>
          <p:nvSpPr>
            <p:cNvPr id="37" name="TextBox 36"/>
            <p:cNvSpPr txBox="1"/>
            <p:nvPr/>
          </p:nvSpPr>
          <p:spPr>
            <a:xfrm>
              <a:off x="5146676" y="2536415"/>
              <a:ext cx="883428" cy="184666"/>
            </a:xfrm>
            <a:prstGeom prst="rect">
              <a:avLst/>
            </a:prstGeom>
            <a:noFill/>
          </p:spPr>
          <p:txBody>
            <a:bodyPr wrap="square" rtlCol="0">
              <a:spAutoFit/>
            </a:bodyPr>
            <a:lstStyle/>
            <a:p>
              <a:r>
                <a:rPr lang="en-US" sz="600" dirty="0">
                  <a:latin typeface="Arial" charset="0"/>
                  <a:ea typeface="Arial" charset="0"/>
                  <a:cs typeface="Arial" charset="0"/>
                </a:rPr>
                <a:t>Low R-scape score</a:t>
              </a:r>
            </a:p>
          </p:txBody>
        </p:sp>
      </p:grpSp>
      <p:grpSp>
        <p:nvGrpSpPr>
          <p:cNvPr id="51" name="Group 50"/>
          <p:cNvGrpSpPr/>
          <p:nvPr/>
        </p:nvGrpSpPr>
        <p:grpSpPr>
          <a:xfrm>
            <a:off x="5763320" y="3557108"/>
            <a:ext cx="988649" cy="293491"/>
            <a:chOff x="4746429" y="2298070"/>
            <a:chExt cx="988649" cy="293491"/>
          </a:xfrm>
        </p:grpSpPr>
        <p:sp>
          <p:nvSpPr>
            <p:cNvPr id="40" name="Rounded Rectangle 39"/>
            <p:cNvSpPr/>
            <p:nvPr/>
          </p:nvSpPr>
          <p:spPr>
            <a:xfrm>
              <a:off x="4746429" y="2313959"/>
              <a:ext cx="862884" cy="261713"/>
            </a:xfrm>
            <a:prstGeom prst="roundRect">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TextBox 43"/>
            <p:cNvSpPr txBox="1"/>
            <p:nvPr/>
          </p:nvSpPr>
          <p:spPr>
            <a:xfrm>
              <a:off x="4907952" y="2298070"/>
              <a:ext cx="587375" cy="184666"/>
            </a:xfrm>
            <a:prstGeom prst="rect">
              <a:avLst/>
            </a:prstGeom>
            <a:noFill/>
          </p:spPr>
          <p:txBody>
            <a:bodyPr wrap="square" rtlCol="0">
              <a:spAutoFit/>
            </a:bodyPr>
            <a:lstStyle/>
            <a:p>
              <a:r>
                <a:rPr lang="en-US" sz="600" dirty="0" err="1">
                  <a:latin typeface="Arial" charset="0"/>
                  <a:ea typeface="Arial" charset="0"/>
                  <a:cs typeface="Arial" charset="0"/>
                </a:rPr>
                <a:t>SoM</a:t>
              </a:r>
              <a:r>
                <a:rPr lang="en-US" sz="600" dirty="0">
                  <a:latin typeface="Arial" charset="0"/>
                  <a:ea typeface="Arial" charset="0"/>
                  <a:cs typeface="Arial" charset="0"/>
                </a:rPr>
                <a:t> TPR</a:t>
              </a:r>
              <a:endParaRPr lang="en-US" sz="700" dirty="0">
                <a:latin typeface="Arial" charset="0"/>
                <a:ea typeface="Arial" charset="0"/>
                <a:cs typeface="Arial" charset="0"/>
              </a:endParaRPr>
            </a:p>
          </p:txBody>
        </p:sp>
        <p:sp>
          <p:nvSpPr>
            <p:cNvPr id="45" name="TextBox 44"/>
            <p:cNvSpPr txBox="1"/>
            <p:nvPr/>
          </p:nvSpPr>
          <p:spPr>
            <a:xfrm>
              <a:off x="4907952" y="2406895"/>
              <a:ext cx="827126" cy="184666"/>
            </a:xfrm>
            <a:prstGeom prst="rect">
              <a:avLst/>
            </a:prstGeom>
            <a:noFill/>
          </p:spPr>
          <p:txBody>
            <a:bodyPr wrap="square" rtlCol="0">
              <a:spAutoFit/>
            </a:bodyPr>
            <a:lstStyle/>
            <a:p>
              <a:r>
                <a:rPr lang="en-US" sz="600" dirty="0">
                  <a:latin typeface="Arial" charset="0"/>
                  <a:ea typeface="Arial" charset="0"/>
                  <a:cs typeface="Arial" charset="0"/>
                </a:rPr>
                <a:t>R-scape TPR</a:t>
              </a:r>
              <a:endParaRPr lang="en-US" sz="700" dirty="0">
                <a:latin typeface="Arial" charset="0"/>
                <a:ea typeface="Arial" charset="0"/>
                <a:cs typeface="Arial" charset="0"/>
              </a:endParaRPr>
            </a:p>
          </p:txBody>
        </p:sp>
        <p:cxnSp>
          <p:nvCxnSpPr>
            <p:cNvPr id="48" name="Straight Connector 47"/>
            <p:cNvCxnSpPr/>
            <p:nvPr/>
          </p:nvCxnSpPr>
          <p:spPr>
            <a:xfrm>
              <a:off x="4798759" y="2390648"/>
              <a:ext cx="129449" cy="0"/>
            </a:xfrm>
            <a:prstGeom prst="line">
              <a:avLst/>
            </a:prstGeom>
            <a:ln w="19050">
              <a:solidFill>
                <a:srgbClr val="1F77B4"/>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4797880" y="2499228"/>
              <a:ext cx="129449" cy="0"/>
            </a:xfrm>
            <a:prstGeom prst="line">
              <a:avLst/>
            </a:prstGeom>
            <a:ln w="19050">
              <a:solidFill>
                <a:srgbClr val="CA181C"/>
              </a:solidFill>
            </a:ln>
          </p:spPr>
          <p:style>
            <a:lnRef idx="1">
              <a:schemeClr val="accent1"/>
            </a:lnRef>
            <a:fillRef idx="0">
              <a:schemeClr val="accent1"/>
            </a:fillRef>
            <a:effectRef idx="0">
              <a:schemeClr val="accent1"/>
            </a:effectRef>
            <a:fontRef idx="minor">
              <a:schemeClr val="tx1"/>
            </a:fontRef>
          </p:style>
        </p:cxnSp>
      </p:grpSp>
      <p:sp>
        <p:nvSpPr>
          <p:cNvPr id="39" name="TextBox 38"/>
          <p:cNvSpPr txBox="1"/>
          <p:nvPr/>
        </p:nvSpPr>
        <p:spPr>
          <a:xfrm>
            <a:off x="1179436" y="4601845"/>
            <a:ext cx="4402380" cy="492443"/>
          </a:xfrm>
          <a:prstGeom prst="rect">
            <a:avLst/>
          </a:prstGeom>
          <a:noFill/>
        </p:spPr>
        <p:txBody>
          <a:bodyPr wrap="square" rtlCol="0">
            <a:spAutoFit/>
          </a:bodyPr>
          <a:lstStyle/>
          <a:p>
            <a:r>
              <a:rPr lang="en-US" sz="1600" b="1" dirty="0"/>
              <a:t>B - </a:t>
            </a:r>
            <a:r>
              <a:rPr lang="en-US" sz="1050" dirty="0" err="1">
                <a:latin typeface="Arial" charset="0"/>
                <a:ea typeface="Arial" charset="0"/>
                <a:cs typeface="Arial" charset="0"/>
              </a:rPr>
              <a:t>glmS</a:t>
            </a:r>
            <a:r>
              <a:rPr lang="en-US" sz="1050" dirty="0">
                <a:latin typeface="Arial" charset="0"/>
                <a:ea typeface="Arial" charset="0"/>
                <a:cs typeface="Arial" charset="0"/>
              </a:rPr>
              <a:t> glucosamine-6-phosphate activated ribozyme (RF00234)</a:t>
            </a:r>
          </a:p>
          <a:p>
            <a:r>
              <a:rPr lang="en-US" sz="1000" dirty="0">
                <a:latin typeface="Arial" charset="0"/>
                <a:ea typeface="Arial" charset="0"/>
                <a:cs typeface="Arial" charset="0"/>
              </a:rPr>
              <a:t>	Length = 161	M = 842	</a:t>
            </a:r>
            <a:r>
              <a:rPr lang="en-US" sz="1000" dirty="0" err="1">
                <a:latin typeface="Arial" charset="0"/>
                <a:ea typeface="Arial" charset="0"/>
                <a:cs typeface="Arial" charset="0"/>
              </a:rPr>
              <a:t>M</a:t>
            </a:r>
            <a:r>
              <a:rPr lang="en-US" sz="1000" baseline="-25000" dirty="0" err="1">
                <a:latin typeface="Arial" charset="0"/>
                <a:ea typeface="Arial" charset="0"/>
                <a:cs typeface="Arial" charset="0"/>
              </a:rPr>
              <a:t>eff</a:t>
            </a:r>
            <a:r>
              <a:rPr lang="en-US" sz="1000" dirty="0">
                <a:latin typeface="Arial" charset="0"/>
                <a:ea typeface="Arial" charset="0"/>
                <a:cs typeface="Arial" charset="0"/>
              </a:rPr>
              <a:t> = 203.6</a:t>
            </a:r>
          </a:p>
        </p:txBody>
      </p:sp>
    </p:spTree>
    <p:extLst>
      <p:ext uri="{BB962C8B-B14F-4D97-AF65-F5344CB8AC3E}">
        <p14:creationId xmlns:p14="http://schemas.microsoft.com/office/powerpoint/2010/main" val="122397230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6632</TotalTime>
  <Words>1884</Words>
  <Application>Microsoft Macintosh PowerPoint</Application>
  <PresentationFormat>Custom</PresentationFormat>
  <Paragraphs>151</Paragraphs>
  <Slides>12</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Calibri Light</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Steffan Bradley</dc:creator>
  <cp:lastModifiedBy>Paul, Steffan Bradley</cp:lastModifiedBy>
  <cp:revision>67</cp:revision>
  <cp:lastPrinted>2019-03-14T23:06:04Z</cp:lastPrinted>
  <dcterms:created xsi:type="dcterms:W3CDTF">2019-03-06T01:38:28Z</dcterms:created>
  <dcterms:modified xsi:type="dcterms:W3CDTF">2019-03-15T01:37:34Z</dcterms:modified>
</cp:coreProperties>
</file>

<file path=docProps/thumbnail.jpeg>
</file>